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60" r:id="rId3"/>
    <p:sldId id="257" r:id="rId4"/>
    <p:sldId id="259" r:id="rId5"/>
    <p:sldId id="282" r:id="rId6"/>
    <p:sldId id="283" r:id="rId7"/>
    <p:sldId id="284" r:id="rId8"/>
    <p:sldId id="324" r:id="rId9"/>
    <p:sldId id="285" r:id="rId10"/>
    <p:sldId id="286" r:id="rId11"/>
    <p:sldId id="277" r:id="rId12"/>
    <p:sldId id="261" r:id="rId13"/>
    <p:sldId id="274" r:id="rId14"/>
    <p:sldId id="275" r:id="rId15"/>
    <p:sldId id="276" r:id="rId16"/>
    <p:sldId id="278" r:id="rId17"/>
    <p:sldId id="293" r:id="rId18"/>
    <p:sldId id="294" r:id="rId19"/>
    <p:sldId id="295" r:id="rId20"/>
    <p:sldId id="296" r:id="rId21"/>
    <p:sldId id="297" r:id="rId22"/>
    <p:sldId id="298" r:id="rId23"/>
    <p:sldId id="263" r:id="rId24"/>
    <p:sldId id="299" r:id="rId25"/>
    <p:sldId id="287" r:id="rId26"/>
    <p:sldId id="288" r:id="rId27"/>
    <p:sldId id="289" r:id="rId28"/>
    <p:sldId id="29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21" r:id="rId45"/>
    <p:sldId id="317" r:id="rId46"/>
    <p:sldId id="318" r:id="rId47"/>
    <p:sldId id="319" r:id="rId48"/>
    <p:sldId id="320" r:id="rId49"/>
    <p:sldId id="267" r:id="rId50"/>
    <p:sldId id="279" r:id="rId51"/>
    <p:sldId id="280" r:id="rId52"/>
    <p:sldId id="281" r:id="rId53"/>
    <p:sldId id="322" r:id="rId54"/>
    <p:sldId id="323" r:id="rId55"/>
    <p:sldId id="291" r:id="rId56"/>
    <p:sldId id="269" r:id="rId5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037B725-4B7C-499B-9C6A-DED17627A3D2}">
          <p14:sldIdLst>
            <p14:sldId id="256"/>
            <p14:sldId id="260"/>
            <p14:sldId id="257"/>
            <p14:sldId id="259"/>
            <p14:sldId id="282"/>
            <p14:sldId id="283"/>
            <p14:sldId id="284"/>
            <p14:sldId id="324"/>
            <p14:sldId id="285"/>
            <p14:sldId id="286"/>
            <p14:sldId id="277"/>
            <p14:sldId id="261"/>
            <p14:sldId id="274"/>
            <p14:sldId id="275"/>
            <p14:sldId id="276"/>
            <p14:sldId id="278"/>
            <p14:sldId id="293"/>
            <p14:sldId id="294"/>
            <p14:sldId id="295"/>
            <p14:sldId id="296"/>
            <p14:sldId id="297"/>
            <p14:sldId id="298"/>
            <p14:sldId id="263"/>
            <p14:sldId id="299"/>
            <p14:sldId id="287"/>
            <p14:sldId id="288"/>
            <p14:sldId id="289"/>
            <p14:sldId id="290"/>
            <p14:sldId id="301"/>
            <p14:sldId id="302"/>
            <p14:sldId id="303"/>
            <p14:sldId id="304"/>
            <p14:sldId id="305"/>
            <p14:sldId id="306"/>
            <p14:sldId id="307"/>
            <p14:sldId id="308"/>
            <p14:sldId id="309"/>
            <p14:sldId id="310"/>
            <p14:sldId id="311"/>
            <p14:sldId id="312"/>
            <p14:sldId id="313"/>
            <p14:sldId id="314"/>
            <p14:sldId id="315"/>
            <p14:sldId id="321"/>
            <p14:sldId id="317"/>
            <p14:sldId id="318"/>
            <p14:sldId id="319"/>
            <p14:sldId id="320"/>
            <p14:sldId id="267"/>
            <p14:sldId id="279"/>
            <p14:sldId id="280"/>
            <p14:sldId id="281"/>
            <p14:sldId id="322"/>
            <p14:sldId id="323"/>
            <p14:sldId id="291"/>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158"/>
    <a:srgbClr val="4D7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32098-C191-4643-BF77-3487D704DD12}" v="1" dt="2025-08-08T08:01:58.21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89" autoAdjust="0"/>
    <p:restoredTop sz="94660"/>
  </p:normalViewPr>
  <p:slideViewPr>
    <p:cSldViewPr snapToGrid="0">
      <p:cViewPr varScale="1">
        <p:scale>
          <a:sx n="102" d="100"/>
          <a:sy n="102" d="100"/>
        </p:scale>
        <p:origin x="1482"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Greub" userId="e3d49a7787b4f095" providerId="LiveId" clId="{02132098-C191-4643-BF77-3487D704DD12}"/>
    <pc:docChg chg="addSld delSld modSld modSection">
      <pc:chgData name="Mike Greub" userId="e3d49a7787b4f095" providerId="LiveId" clId="{02132098-C191-4643-BF77-3487D704DD12}" dt="2025-08-08T08:36:36.144" v="51" actId="47"/>
      <pc:docMkLst>
        <pc:docMk/>
      </pc:docMkLst>
      <pc:sldChg chg="modSp mod">
        <pc:chgData name="Mike Greub" userId="e3d49a7787b4f095" providerId="LiveId" clId="{02132098-C191-4643-BF77-3487D704DD12}" dt="2025-08-08T08:02:25.977" v="49" actId="20577"/>
        <pc:sldMkLst>
          <pc:docMk/>
          <pc:sldMk cId="3435616866" sldId="278"/>
        </pc:sldMkLst>
        <pc:graphicFrameChg chg="mod modGraphic">
          <ac:chgData name="Mike Greub" userId="e3d49a7787b4f095" providerId="LiveId" clId="{02132098-C191-4643-BF77-3487D704DD12}" dt="2025-08-08T08:02:25.977" v="49" actId="20577"/>
          <ac:graphicFrameMkLst>
            <pc:docMk/>
            <pc:sldMk cId="3435616866" sldId="278"/>
            <ac:graphicFrameMk id="8" creationId="{20770681-DC1C-73AB-3FDE-3490B00FB992}"/>
          </ac:graphicFrameMkLst>
        </pc:graphicFrameChg>
      </pc:sldChg>
      <pc:sldChg chg="new del">
        <pc:chgData name="Mike Greub" userId="e3d49a7787b4f095" providerId="LiveId" clId="{02132098-C191-4643-BF77-3487D704DD12}" dt="2025-08-08T08:36:36.144" v="51" actId="47"/>
        <pc:sldMkLst>
          <pc:docMk/>
          <pc:sldMk cId="3006163352" sldId="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B8C-41A5-AF3D-00D76B9BE25C}"/>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B8C-41A5-AF3D-00D76B9BE25C}"/>
              </c:ext>
            </c:extLst>
          </c:dPt>
          <c:dPt>
            <c:idx val="2"/>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B8C-41A5-AF3D-00D76B9BE25C}"/>
              </c:ext>
            </c:extLst>
          </c:dPt>
          <c:dPt>
            <c:idx val="3"/>
            <c:bubble3D val="0"/>
            <c:spPr>
              <a:solidFill>
                <a:schemeClr val="dk1">
                  <a:tint val="9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B8C-41A5-AF3D-00D76B9BE25C}"/>
              </c:ext>
            </c:extLst>
          </c:dPt>
          <c:dPt>
            <c:idx val="4"/>
            <c:bubble3D val="0"/>
            <c:spPr>
              <a:solidFill>
                <a:schemeClr val="dk1">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B8C-41A5-AF3D-00D76B9BE25C}"/>
              </c:ext>
            </c:extLst>
          </c:dPt>
          <c:dPt>
            <c:idx val="5"/>
            <c:bubble3D val="0"/>
            <c:spPr>
              <a:solidFill>
                <a:schemeClr val="dk1">
                  <a:tint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B8C-41A5-AF3D-00D76B9BE25C}"/>
              </c:ext>
            </c:extLst>
          </c:dPt>
          <c:dPt>
            <c:idx val="6"/>
            <c:bubble3D val="0"/>
            <c:spPr>
              <a:solidFill>
                <a:schemeClr val="dk1">
                  <a:tint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B8C-41A5-AF3D-00D76B9BE25C}"/>
              </c:ext>
            </c:extLst>
          </c:dPt>
          <c:dPt>
            <c:idx val="7"/>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B8C-41A5-AF3D-00D76B9BE25C}"/>
              </c:ext>
            </c:extLst>
          </c:dPt>
          <c:dPt>
            <c:idx val="8"/>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EB8C-41A5-AF3D-00D76B9BE25C}"/>
              </c:ext>
            </c:extLst>
          </c:dPt>
          <c:dPt>
            <c:idx val="9"/>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EB8C-41A5-AF3D-00D76B9BE25C}"/>
              </c:ext>
            </c:extLst>
          </c:dPt>
          <c:dLbls>
            <c:dLbl>
              <c:idx val="0"/>
              <c:tx>
                <c:rich>
                  <a:bodyPr/>
                  <a:lstStyle/>
                  <a:p>
                    <a:r>
                      <a:rPr lang="en-US" err="1"/>
                      <a:t>ChA</a:t>
                    </a:r>
                    <a:r>
                      <a:rPr lang="en-US"/>
                      <a:t>-FCI/BH-VT</a:t>
                    </a:r>
                    <a:r>
                      <a:rPr lang="en-US" baseline="0"/>
                      <a:t>
</a:t>
                    </a:r>
                    <a:fld id="{DBE88C10-9DE4-B14C-BE9C-C49B3F01D4B8}"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B8C-41A5-AF3D-00D76B9BE25C}"/>
                </c:ext>
              </c:extLst>
            </c:dLbl>
            <c:dLbl>
              <c:idx val="1"/>
              <c:tx>
                <c:rich>
                  <a:bodyPr/>
                  <a:lstStyle/>
                  <a:p>
                    <a:r>
                      <a:rPr lang="en-US" baseline="0" err="1"/>
                      <a:t>ChA</a:t>
                    </a:r>
                    <a:endParaRPr lang="en-US" baseline="0"/>
                  </a:p>
                  <a:p>
                    <a:fld id="{7F7DC0BA-6ED5-CE4B-B0E9-4CD5B6243E21}" type="PERCENTAGE">
                      <a:rPr lang="en-US" baseline="0" smtClean="0"/>
                      <a:pPr/>
                      <a:t>[PROZENTSATZ]</a:t>
                    </a:fld>
                    <a:endParaRPr lang="de-CH"/>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B8C-41A5-AF3D-00D76B9BE25C}"/>
                </c:ext>
              </c:extLst>
            </c:dLbl>
            <c:dLbl>
              <c:idx val="2"/>
              <c:tx>
                <c:rich>
                  <a:bodyPr/>
                  <a:lstStyle/>
                  <a:p>
                    <a:r>
                      <a:rPr lang="en-US"/>
                      <a:t>CUM</a:t>
                    </a:r>
                    <a:r>
                      <a:rPr lang="en-US" baseline="0"/>
                      <a:t>
</a:t>
                    </a:r>
                    <a:fld id="{EFDB8439-3467-E942-AE1A-A54FB4C8C4E3}"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B8C-41A5-AF3D-00D76B9BE25C}"/>
                </c:ext>
              </c:extLst>
            </c:dLbl>
            <c:dLbl>
              <c:idx val="4"/>
              <c:tx>
                <c:rich>
                  <a:bodyPr/>
                  <a:lstStyle/>
                  <a:p>
                    <a:r>
                      <a:rPr lang="en-US"/>
                      <a:t>ChSAN</a:t>
                    </a:r>
                    <a:r>
                      <a:rPr lang="en-US" baseline="0"/>
                      <a:t>
</a:t>
                    </a:r>
                    <a:fld id="{0B3CA7EC-718A-7348-B3B0-C4045A9CCF15}"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B8C-41A5-AF3D-00D76B9BE25C}"/>
                </c:ext>
              </c:extLst>
            </c:dLbl>
            <c:dLbl>
              <c:idx val="5"/>
              <c:layout>
                <c:manualLayout>
                  <c:x val="-4.5941514230241919E-2"/>
                  <c:y val="-3.2093975202729053E-2"/>
                </c:manualLayout>
              </c:layout>
              <c:tx>
                <c:rich>
                  <a:bodyPr/>
                  <a:lstStyle/>
                  <a:p>
                    <a:r>
                      <a:rPr lang="en-US" err="1"/>
                      <a:t>ChAV</a:t>
                    </a:r>
                    <a:r>
                      <a:rPr lang="en-US" baseline="0"/>
                      <a:t>
</a:t>
                    </a:r>
                    <a:fld id="{999E4630-3753-E04F-856B-91790AD55128}" type="PERCENTAGE">
                      <a:rPr lang="en-US" baseline="0"/>
                      <a:pPr/>
                      <a:t>[PROZENTSATZ]</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B8C-41A5-AF3D-00D76B9BE25C}"/>
                </c:ext>
              </c:extLst>
            </c:dLbl>
            <c:dLbl>
              <c:idx val="6"/>
              <c:layout>
                <c:manualLayout>
                  <c:x val="-3.2815367307315671E-2"/>
                  <c:y val="4.0117469003411295E-2"/>
                </c:manualLayout>
              </c:layout>
              <c:tx>
                <c:rich>
                  <a:bodyPr/>
                  <a:lstStyle/>
                  <a:p>
                    <a:r>
                      <a:rPr lang="en-US" baseline="0" err="1"/>
                      <a:t>ChP</a:t>
                    </a:r>
                    <a:r>
                      <a:rPr lang="en-US" baseline="0"/>
                      <a:t>/</a:t>
                    </a:r>
                    <a:r>
                      <a:rPr lang="en-US" baseline="0" err="1"/>
                      <a:t>ChPFCI</a:t>
                    </a:r>
                    <a:endParaRPr lang="en-US" baseline="0"/>
                  </a:p>
                  <a:p>
                    <a:fld id="{AAA2E6BD-B531-9F43-BB8F-2FBDB690370B}" type="PERCENTAGE">
                      <a:rPr lang="en-US" baseline="0" smtClean="0"/>
                      <a:pPr/>
                      <a:t>[PROZENTSATZ]</a:t>
                    </a:fld>
                    <a:endParaRPr lang="de-CH"/>
                  </a:p>
                </c:rich>
              </c:tx>
              <c:dLblPos val="bestFit"/>
              <c:showLegendKey val="0"/>
              <c:showVal val="0"/>
              <c:showCatName val="1"/>
              <c:showSerName val="0"/>
              <c:showPercent val="1"/>
              <c:showBubbleSize val="0"/>
              <c:extLst>
                <c:ext xmlns:c15="http://schemas.microsoft.com/office/drawing/2012/chart" uri="{CE6537A1-D6FC-4f65-9D91-7224C49458BB}">
                  <c15:layout>
                    <c:manualLayout>
                      <c:w val="0.16119373521047567"/>
                      <c:h val="0.16947640574770242"/>
                    </c:manualLayout>
                  </c15:layout>
                  <c15:dlblFieldTable/>
                  <c15:showDataLabelsRange val="0"/>
                </c:ext>
                <c:ext xmlns:c16="http://schemas.microsoft.com/office/drawing/2014/chart" uri="{C3380CC4-5D6E-409C-BE32-E72D297353CC}">
                  <c16:uniqueId val="{0000000D-EB8C-41A5-AF3D-00D76B9BE25C}"/>
                </c:ext>
              </c:extLst>
            </c:dLbl>
            <c:dLbl>
              <c:idx val="7"/>
              <c:layout>
                <c:manualLayout>
                  <c:x val="-7.0006116922273418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B8C-41A5-AF3D-00D76B9BE25C}"/>
                </c:ext>
              </c:extLst>
            </c:dLbl>
            <c:dLbl>
              <c:idx val="8"/>
              <c:tx>
                <c:rich>
                  <a:bodyPr/>
                  <a:lstStyle/>
                  <a:p>
                    <a:r>
                      <a:rPr lang="en-US"/>
                      <a:t>ChTA</a:t>
                    </a:r>
                    <a:r>
                      <a:rPr lang="en-US" baseline="0"/>
                      <a:t>
</a:t>
                    </a:r>
                    <a:fld id="{DC981478-A7D4-0D4B-AAFA-CFB806EB758E}"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B8C-41A5-AF3D-00D76B9BE25C}"/>
                </c:ext>
              </c:extLst>
            </c:dLbl>
            <c:dLbl>
              <c:idx val="9"/>
              <c:layout>
                <c:manualLayout>
                  <c:x val="5.469227884552609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EB8C-41A5-AF3D-00D76B9BE25C}"/>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Sheet1!$A$2:$A$11</c:f>
              <c:strCache>
                <c:ptCount val="10"/>
                <c:pt idx="0">
                  <c:v>IBGH/BH-VT</c:v>
                </c:pt>
                <c:pt idx="1">
                  <c:v>BH</c:v>
                </c:pt>
                <c:pt idx="2">
                  <c:v>VPG</c:v>
                </c:pt>
                <c:pt idx="3">
                  <c:v>IGP</c:v>
                </c:pt>
                <c:pt idx="4">
                  <c:v>SanH</c:v>
                </c:pt>
                <c:pt idx="5">
                  <c:v>LawH</c:v>
                </c:pt>
                <c:pt idx="6">
                  <c:v>FH/IFH</c:v>
                </c:pt>
                <c:pt idx="7">
                  <c:v>Mondioring</c:v>
                </c:pt>
                <c:pt idx="8">
                  <c:v>WaH</c:v>
                </c:pt>
                <c:pt idx="9">
                  <c:v>Diverses</c:v>
                </c:pt>
              </c:strCache>
            </c:strRef>
          </c:cat>
          <c:val>
            <c:numRef>
              <c:f>Sheet1!$B$2:$B$11</c:f>
              <c:numCache>
                <c:formatCode>General</c:formatCode>
                <c:ptCount val="10"/>
                <c:pt idx="0">
                  <c:v>188</c:v>
                </c:pt>
                <c:pt idx="1">
                  <c:v>141</c:v>
                </c:pt>
                <c:pt idx="2">
                  <c:v>45</c:v>
                </c:pt>
                <c:pt idx="3">
                  <c:v>177</c:v>
                </c:pt>
                <c:pt idx="4">
                  <c:v>39</c:v>
                </c:pt>
                <c:pt idx="5">
                  <c:v>12</c:v>
                </c:pt>
                <c:pt idx="6">
                  <c:v>96</c:v>
                </c:pt>
                <c:pt idx="7">
                  <c:v>12</c:v>
                </c:pt>
                <c:pt idx="8">
                  <c:v>6</c:v>
                </c:pt>
                <c:pt idx="9">
                  <c:v>43</c:v>
                </c:pt>
              </c:numCache>
            </c:numRef>
          </c:val>
          <c:extLst>
            <c:ext xmlns:c16="http://schemas.microsoft.com/office/drawing/2014/chart" uri="{C3380CC4-5D6E-409C-BE32-E72D297353CC}">
              <c16:uniqueId val="{00000014-EB8C-41A5-AF3D-00D76B9BE25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C1C-4A90-9275-EF50112DFEFC}"/>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C1C-4A90-9275-EF50112DFEFC}"/>
              </c:ext>
            </c:extLst>
          </c:dPt>
          <c:dPt>
            <c:idx val="2"/>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C1C-4A90-9275-EF50112DFEFC}"/>
              </c:ext>
            </c:extLst>
          </c:dPt>
          <c:dLbls>
            <c:dLbl>
              <c:idx val="0"/>
              <c:tx>
                <c:rich>
                  <a:bodyPr/>
                  <a:lstStyle/>
                  <a:p>
                    <a:r>
                      <a:rPr lang="en-US"/>
                      <a:t>Associations</a:t>
                    </a:r>
                    <a:r>
                      <a:rPr lang="en-US" baseline="0"/>
                      <a:t>
</a:t>
                    </a:r>
                    <a:fld id="{0D47354E-C34C-6C4D-9CAC-467FA6039388}"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C1C-4A90-9275-EF50112DFEFC}"/>
                </c:ext>
              </c:extLst>
            </c:dLbl>
            <c:dLbl>
              <c:idx val="1"/>
              <c:tx>
                <c:rich>
                  <a:bodyPr/>
                  <a:lstStyle/>
                  <a:p>
                    <a:r>
                      <a:rPr lang="en-US"/>
                      <a:t>Ecoles de chiens</a:t>
                    </a:r>
                    <a:r>
                      <a:rPr lang="en-US" baseline="0"/>
                      <a:t>
</a:t>
                    </a:r>
                    <a:fld id="{E4B1FD2E-281C-1241-8984-3EB404F76458}"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C1C-4A90-9275-EF50112DFEFC}"/>
                </c:ext>
              </c:extLst>
            </c:dLbl>
            <c:dLbl>
              <c:idx val="2"/>
              <c:tx>
                <c:rich>
                  <a:bodyPr/>
                  <a:lstStyle/>
                  <a:p>
                    <a:r>
                      <a:rPr lang="en-US"/>
                      <a:t>Privé</a:t>
                    </a:r>
                    <a:r>
                      <a:rPr lang="en-US" baseline="0"/>
                      <a:t>
</a:t>
                    </a:r>
                    <a:fld id="{45B7CA5E-CE23-5243-A4CE-527ACB70D437}"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C1C-4A90-9275-EF50112DFEFC}"/>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Sheet1!$A$2:$A$4</c:f>
              <c:strCache>
                <c:ptCount val="3"/>
                <c:pt idx="0">
                  <c:v>Verein</c:v>
                </c:pt>
                <c:pt idx="1">
                  <c:v>Hundeschule</c:v>
                </c:pt>
                <c:pt idx="2">
                  <c:v>Privat</c:v>
                </c:pt>
              </c:strCache>
            </c:strRef>
          </c:cat>
          <c:val>
            <c:numRef>
              <c:f>Sheet1!$B$2:$B$4</c:f>
              <c:numCache>
                <c:formatCode>General</c:formatCode>
                <c:ptCount val="3"/>
                <c:pt idx="0">
                  <c:v>265</c:v>
                </c:pt>
                <c:pt idx="1">
                  <c:v>64</c:v>
                </c:pt>
                <c:pt idx="2">
                  <c:v>86</c:v>
                </c:pt>
              </c:numCache>
            </c:numRef>
          </c:val>
          <c:extLst>
            <c:ext xmlns:c16="http://schemas.microsoft.com/office/drawing/2014/chart" uri="{C3380CC4-5D6E-409C-BE32-E72D297353CC}">
              <c16:uniqueId val="{00000006-BC1C-4A90-9275-EF50112DFE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Tabelle1!$A$2:$A$5</c:f>
              <c:strCache>
                <c:ptCount val="4"/>
                <c:pt idx="0">
                  <c:v>Beschäftigen des Hundes</c:v>
                </c:pt>
                <c:pt idx="1">
                  <c:v>Erfolg</c:v>
                </c:pt>
                <c:pt idx="2">
                  <c:v>Freude am Hundesport</c:v>
                </c:pt>
                <c:pt idx="3">
                  <c:v>Auf ein Ziel hinarbeiten</c:v>
                </c:pt>
              </c:strCache>
            </c:strRef>
          </c:cat>
          <c:val>
            <c:numRef>
              <c:f>Tabelle1!$B$2:$B$5</c:f>
              <c:numCache>
                <c:formatCode>General</c:formatCode>
                <c:ptCount val="4"/>
                <c:pt idx="0">
                  <c:v>103</c:v>
                </c:pt>
                <c:pt idx="1">
                  <c:v>74</c:v>
                </c:pt>
                <c:pt idx="2">
                  <c:v>300</c:v>
                </c:pt>
                <c:pt idx="3">
                  <c:v>286</c:v>
                </c:pt>
              </c:numCache>
            </c:numRef>
          </c:val>
          <c:extLst>
            <c:ext xmlns:c16="http://schemas.microsoft.com/office/drawing/2014/chart" uri="{C3380CC4-5D6E-409C-BE32-E72D297353CC}">
              <c16:uniqueId val="{00000000-A2FB-4F1E-89C1-88B6AFC05179}"/>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1"/>
        <c:axPos val="l"/>
        <c:numFmt formatCode="General" sourceLinked="1"/>
        <c:majorTickMark val="none"/>
        <c:minorTickMark val="none"/>
        <c:tickLblPos val="nextTo"/>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Tabelle1!$A$2:$A$6</c:f>
              <c:strCache>
                <c:ptCount val="5"/>
                <c:pt idx="0">
                  <c:v>Zu teuer</c:v>
                </c:pt>
                <c:pt idx="1">
                  <c:v>Mangeldes Wissen/Können</c:v>
                </c:pt>
                <c:pt idx="2">
                  <c:v>Keine Zeit</c:v>
                </c:pt>
                <c:pt idx="3">
                  <c:v>Habe an Prüfungen schlechte Erfahrungen gemacht </c:v>
                </c:pt>
                <c:pt idx="4">
                  <c:v>Ich habe kein Leistungsheft/bin nicht in einem Verein</c:v>
                </c:pt>
              </c:strCache>
            </c:strRef>
          </c:cat>
          <c:val>
            <c:numRef>
              <c:f>Tabelle1!$B$2:$B$6</c:f>
              <c:numCache>
                <c:formatCode>General</c:formatCode>
                <c:ptCount val="5"/>
                <c:pt idx="0">
                  <c:v>17</c:v>
                </c:pt>
                <c:pt idx="1">
                  <c:v>17</c:v>
                </c:pt>
                <c:pt idx="2">
                  <c:v>18</c:v>
                </c:pt>
                <c:pt idx="3">
                  <c:v>35</c:v>
                </c:pt>
                <c:pt idx="4">
                  <c:v>2</c:v>
                </c:pt>
              </c:numCache>
            </c:numRef>
          </c:val>
          <c:extLst>
            <c:ext xmlns:c16="http://schemas.microsoft.com/office/drawing/2014/chart" uri="{C3380CC4-5D6E-409C-BE32-E72D297353CC}">
              <c16:uniqueId val="{00000000-A2FB-4F1E-89C1-88B6AFC05179}"/>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1"/>
        <c:axPos val="l"/>
        <c:numFmt formatCode="General" sourceLinked="1"/>
        <c:majorTickMark val="none"/>
        <c:minorTickMark val="none"/>
        <c:tickLblPos val="nextTo"/>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30307434083907359"/>
          <c:y val="5.0414213705988864E-2"/>
          <c:w val="0.6722184644682293"/>
          <c:h val="0.89227122524539071"/>
        </c:manualLayout>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Tabelle1!$A$2:$A$8</c:f>
              <c:strCache>
                <c:ptCount val="7"/>
                <c:pt idx="0">
                  <c:v>Nichts, ist gut so wie es ist</c:v>
                </c:pt>
                <c:pt idx="1">
                  <c:v>Günstigere Teilnahme</c:v>
                </c:pt>
                <c:pt idx="2">
                  <c:v>Zügigere Durchfügrung</c:v>
                </c:pt>
                <c:pt idx="3">
                  <c:v>Mehr Punkte vom Richter</c:v>
                </c:pt>
                <c:pt idx="4">
                  <c:v>Abendprüfungen</c:v>
                </c:pt>
                <c:pt idx="5">
                  <c:v>Startmöglichkeit ohne Leistungsheft</c:v>
                </c:pt>
                <c:pt idx="6">
                  <c:v>Startmöglichkeit ohne Eintrag ins Leistungsheft</c:v>
                </c:pt>
              </c:strCache>
            </c:strRef>
          </c:cat>
          <c:val>
            <c:numRef>
              <c:f>Tabelle1!$B$2:$B$8</c:f>
              <c:numCache>
                <c:formatCode>General</c:formatCode>
                <c:ptCount val="7"/>
                <c:pt idx="0">
                  <c:v>151</c:v>
                </c:pt>
                <c:pt idx="1">
                  <c:v>64</c:v>
                </c:pt>
                <c:pt idx="2">
                  <c:v>59</c:v>
                </c:pt>
                <c:pt idx="3">
                  <c:v>40</c:v>
                </c:pt>
                <c:pt idx="4">
                  <c:v>68</c:v>
                </c:pt>
                <c:pt idx="5">
                  <c:v>19</c:v>
                </c:pt>
                <c:pt idx="6">
                  <c:v>23</c:v>
                </c:pt>
              </c:numCache>
            </c:numRef>
          </c:val>
          <c:extLst>
            <c:ext xmlns:c16="http://schemas.microsoft.com/office/drawing/2014/chart" uri="{C3380CC4-5D6E-409C-BE32-E72D297353CC}">
              <c16:uniqueId val="{00000000-A60B-42EB-8035-46F2AE0A6D51}"/>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821652559"/>
        <c:crosses val="autoZero"/>
        <c:auto val="1"/>
        <c:lblAlgn val="ctr"/>
        <c:lblOffset val="100"/>
        <c:noMultiLvlLbl val="0"/>
      </c:catAx>
      <c:valAx>
        <c:axId val="18216525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44-4BEB-8B58-DC62E11E65E9}"/>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44-4BEB-8B58-DC62E11E65E9}"/>
              </c:ext>
            </c:extLst>
          </c:dPt>
          <c:dPt>
            <c:idx val="2"/>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D86-465C-B328-9067C58B0C64}"/>
              </c:ext>
            </c:extLst>
          </c:dPt>
          <c:dLbls>
            <c:dLbl>
              <c:idx val="0"/>
              <c:tx>
                <c:rich>
                  <a:bodyPr/>
                  <a:lstStyle/>
                  <a:p>
                    <a:r>
                      <a:rPr lang="en-US" baseline="0"/>
                      <a:t>Oui
</a:t>
                    </a:r>
                    <a:fld id="{B28E8356-97C1-5F45-B5E8-DFEF0C2B620A}"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344-4BEB-8B58-DC62E11E65E9}"/>
                </c:ext>
              </c:extLst>
            </c:dLbl>
            <c:dLbl>
              <c:idx val="1"/>
              <c:tx>
                <c:rich>
                  <a:bodyPr/>
                  <a:lstStyle/>
                  <a:p>
                    <a:r>
                      <a:rPr lang="en-US" baseline="0"/>
                      <a:t>Non
</a:t>
                    </a:r>
                    <a:fld id="{60C49136-41F7-3441-8C8E-2C5331D63C5D}"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44-4BEB-8B58-DC62E11E65E9}"/>
                </c:ext>
              </c:extLst>
            </c:dLbl>
            <c:dLbl>
              <c:idx val="2"/>
              <c:tx>
                <c:rich>
                  <a:bodyPr/>
                  <a:lstStyle/>
                  <a:p>
                    <a:r>
                      <a:rPr lang="en-US"/>
                      <a:t>Seulement</a:t>
                    </a:r>
                    <a:r>
                      <a:rPr lang="en-US" baseline="0"/>
                      <a:t> conserver CUM
</a:t>
                    </a:r>
                    <a:fld id="{80EE4A74-1778-6842-B6FA-CBA810253B75}"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D86-465C-B328-9067C58B0C64}"/>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Sheet1!$A$2:$A$4</c:f>
              <c:strCache>
                <c:ptCount val="3"/>
                <c:pt idx="0">
                  <c:v>Ja</c:v>
                </c:pt>
                <c:pt idx="1">
                  <c:v>Nein</c:v>
                </c:pt>
                <c:pt idx="2">
                  <c:v>Nur VPG Beibehalten</c:v>
                </c:pt>
              </c:strCache>
            </c:strRef>
          </c:cat>
          <c:val>
            <c:numRef>
              <c:f>Sheet1!$B$2:$B$4</c:f>
              <c:numCache>
                <c:formatCode>General</c:formatCode>
                <c:ptCount val="3"/>
                <c:pt idx="0">
                  <c:v>212</c:v>
                </c:pt>
                <c:pt idx="1">
                  <c:v>84</c:v>
                </c:pt>
                <c:pt idx="2">
                  <c:v>21</c:v>
                </c:pt>
              </c:numCache>
            </c:numRef>
          </c:val>
          <c:extLst>
            <c:ext xmlns:c16="http://schemas.microsoft.com/office/drawing/2014/chart" uri="{C3380CC4-5D6E-409C-BE32-E72D297353CC}">
              <c16:uniqueId val="{00000004-9344-4BEB-8B58-DC62E11E65E9}"/>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8A5-4EDB-B44D-BC62BD83263F}"/>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8A5-4EDB-B44D-BC62BD83263F}"/>
              </c:ext>
            </c:extLst>
          </c:dPt>
          <c:dLbls>
            <c:dLbl>
              <c:idx val="0"/>
              <c:tx>
                <c:rich>
                  <a:bodyPr/>
                  <a:lstStyle/>
                  <a:p>
                    <a:r>
                      <a:rPr lang="en-US" baseline="0"/>
                      <a:t>Oui
</a:t>
                    </a:r>
                    <a:fld id="{D4C554E5-4077-214E-B0D0-12612533F3C9}"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8A5-4EDB-B44D-BC62BD83263F}"/>
                </c:ext>
              </c:extLst>
            </c:dLbl>
            <c:dLbl>
              <c:idx val="1"/>
              <c:tx>
                <c:rich>
                  <a:bodyPr/>
                  <a:lstStyle/>
                  <a:p>
                    <a:r>
                      <a:rPr lang="en-US"/>
                      <a:t>Non</a:t>
                    </a:r>
                    <a:r>
                      <a:rPr lang="en-US" baseline="0"/>
                      <a:t>
</a:t>
                    </a:r>
                    <a:fld id="{D2948EE3-6A9F-0443-9892-9F2AAD69F000}" type="PERCENTAGE">
                      <a:rPr lang="en-US" baseline="0"/>
                      <a:pPr/>
                      <a:t>[PROZENTSATZ]</a:t>
                    </a:fld>
                    <a:endParaRPr lang="en-US" baseline="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A5-4EDB-B44D-BC62BD83263F}"/>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Sheet1!$A$2:$A$3</c:f>
              <c:strCache>
                <c:ptCount val="2"/>
                <c:pt idx="0">
                  <c:v>Ja</c:v>
                </c:pt>
                <c:pt idx="1">
                  <c:v>Nein</c:v>
                </c:pt>
              </c:strCache>
            </c:strRef>
          </c:cat>
          <c:val>
            <c:numRef>
              <c:f>Sheet1!$B$2:$B$3</c:f>
              <c:numCache>
                <c:formatCode>General</c:formatCode>
                <c:ptCount val="2"/>
                <c:pt idx="0">
                  <c:v>105</c:v>
                </c:pt>
                <c:pt idx="1">
                  <c:v>156</c:v>
                </c:pt>
              </c:numCache>
            </c:numRef>
          </c:val>
          <c:extLst>
            <c:ext xmlns:c16="http://schemas.microsoft.com/office/drawing/2014/chart" uri="{C3380CC4-5D6E-409C-BE32-E72D297353CC}">
              <c16:uniqueId val="{00000004-D8A5-4EDB-B44D-BC62BD83263F}"/>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Tabelle1!$A$2:$A$5</c:f>
              <c:strCache>
                <c:ptCount val="4"/>
                <c:pt idx="0">
                  <c:v>Der Breitensport soll wieder mehr gewichtet werden</c:v>
                </c:pt>
                <c:pt idx="1">
                  <c:v>Der Leistungssport soll intensiv weiterverfolgt werden können</c:v>
                </c:pt>
                <c:pt idx="2">
                  <c:v>Der Leistungssport wird schon genügend gefördert</c:v>
                </c:pt>
                <c:pt idx="3">
                  <c:v>Der Breitensport soll nicht noch zusätzlich gewichtet werden</c:v>
                </c:pt>
              </c:strCache>
            </c:strRef>
          </c:cat>
          <c:val>
            <c:numRef>
              <c:f>Tabelle1!$B$2:$B$5</c:f>
              <c:numCache>
                <c:formatCode>General</c:formatCode>
                <c:ptCount val="4"/>
                <c:pt idx="0">
                  <c:v>133</c:v>
                </c:pt>
                <c:pt idx="1">
                  <c:v>84</c:v>
                </c:pt>
                <c:pt idx="2">
                  <c:v>37</c:v>
                </c:pt>
                <c:pt idx="3">
                  <c:v>23</c:v>
                </c:pt>
              </c:numCache>
            </c:numRef>
          </c:val>
          <c:extLst>
            <c:ext xmlns:c16="http://schemas.microsoft.com/office/drawing/2014/chart" uri="{C3380CC4-5D6E-409C-BE32-E72D297353CC}">
              <c16:uniqueId val="{00000000-D0CF-4C68-92E3-3235FAF3EE1E}"/>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0.57111</cdr:x>
      <cdr:y>0.08379</cdr:y>
    </cdr:from>
    <cdr:to>
      <cdr:x>0.69945</cdr:x>
      <cdr:y>0.31066</cdr:y>
    </cdr:to>
    <cdr:sp macro="" textlink="">
      <cdr:nvSpPr>
        <cdr:cNvPr id="2" name="ZoneTexte 1">
          <a:extLst xmlns:a="http://schemas.openxmlformats.org/drawingml/2006/main">
            <a:ext uri="{FF2B5EF4-FFF2-40B4-BE49-F238E27FC236}">
              <a16:creationId xmlns:a16="http://schemas.microsoft.com/office/drawing/2014/main" id="{53B8B791-BF4B-64DC-8911-A9FF20CFDF08}"/>
            </a:ext>
          </a:extLst>
        </cdr:cNvPr>
        <cdr:cNvSpPr txBox="1"/>
      </cdr:nvSpPr>
      <cdr:spPr>
        <a:xfrm xmlns:a="http://schemas.openxmlformats.org/drawingml/2006/main">
          <a:off x="4069033" y="33774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H" sz="1100" kern="1200"/>
        </a:p>
      </cdr:txBody>
    </cdr:sp>
  </cdr:relSizeAnchor>
  <cdr:relSizeAnchor xmlns:cdr="http://schemas.openxmlformats.org/drawingml/2006/chartDrawing">
    <cdr:from>
      <cdr:x>0.5</cdr:x>
      <cdr:y>0.10832</cdr:y>
    </cdr:from>
    <cdr:to>
      <cdr:x>0.62834</cdr:x>
      <cdr:y>0.33518</cdr:y>
    </cdr:to>
    <cdr:sp macro="" textlink="">
      <cdr:nvSpPr>
        <cdr:cNvPr id="3" name="ZoneTexte 2">
          <a:extLst xmlns:a="http://schemas.openxmlformats.org/drawingml/2006/main">
            <a:ext uri="{FF2B5EF4-FFF2-40B4-BE49-F238E27FC236}">
              <a16:creationId xmlns:a16="http://schemas.microsoft.com/office/drawing/2014/main" id="{951F66B4-0FBC-C50B-5B25-A487695C8059}"/>
            </a:ext>
          </a:extLst>
        </cdr:cNvPr>
        <cdr:cNvSpPr txBox="1"/>
      </cdr:nvSpPr>
      <cdr:spPr>
        <a:xfrm xmlns:a="http://schemas.openxmlformats.org/drawingml/2006/main">
          <a:off x="3562406" y="43659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H" sz="1100" kern="1200"/>
        </a:p>
      </cdr:txBody>
    </cdr:sp>
  </cdr:relSizeAnchor>
  <cdr:relSizeAnchor xmlns:cdr="http://schemas.openxmlformats.org/drawingml/2006/chartDrawing">
    <cdr:from>
      <cdr:x>0.52255</cdr:x>
      <cdr:y>0.11445</cdr:y>
    </cdr:from>
    <cdr:to>
      <cdr:x>0.89022</cdr:x>
      <cdr:y>0.20336</cdr:y>
    </cdr:to>
    <cdr:sp macro="" textlink="">
      <cdr:nvSpPr>
        <cdr:cNvPr id="4" name="ZoneTexte 3">
          <a:extLst xmlns:a="http://schemas.openxmlformats.org/drawingml/2006/main">
            <a:ext uri="{FF2B5EF4-FFF2-40B4-BE49-F238E27FC236}">
              <a16:creationId xmlns:a16="http://schemas.microsoft.com/office/drawing/2014/main" id="{7AE8FE35-F9EC-C3E9-9194-3051E0A8EEAE}"/>
            </a:ext>
          </a:extLst>
        </cdr:cNvPr>
        <cdr:cNvSpPr txBox="1"/>
      </cdr:nvSpPr>
      <cdr:spPr>
        <a:xfrm xmlns:a="http://schemas.openxmlformats.org/drawingml/2006/main">
          <a:off x="3723044" y="461312"/>
          <a:ext cx="2619632" cy="3583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H" sz="1100" kern="1200"/>
        </a:p>
      </cdr:txBody>
    </cdr:sp>
  </cdr:relSizeAnchor>
  <cdr:relSizeAnchor xmlns:cdr="http://schemas.openxmlformats.org/drawingml/2006/chartDrawing">
    <cdr:from>
      <cdr:x>0.4564</cdr:x>
      <cdr:y>0.07739</cdr:y>
    </cdr:from>
    <cdr:to>
      <cdr:x>0.73055</cdr:x>
      <cdr:y>0.16293</cdr:y>
    </cdr:to>
    <cdr:sp macro="" textlink="">
      <cdr:nvSpPr>
        <cdr:cNvPr id="5" name="ZoneTexte 4">
          <a:extLst xmlns:a="http://schemas.openxmlformats.org/drawingml/2006/main">
            <a:ext uri="{FF2B5EF4-FFF2-40B4-BE49-F238E27FC236}">
              <a16:creationId xmlns:a16="http://schemas.microsoft.com/office/drawing/2014/main" id="{0F399E2E-C154-0DB4-FFFA-CFAE0AE5B5C5}"/>
            </a:ext>
          </a:extLst>
        </cdr:cNvPr>
        <cdr:cNvSpPr txBox="1"/>
      </cdr:nvSpPr>
      <cdr:spPr>
        <a:xfrm xmlns:a="http://schemas.openxmlformats.org/drawingml/2006/main">
          <a:off x="3682313" y="313031"/>
          <a:ext cx="2211860" cy="34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Participation sans inscription </a:t>
          </a:r>
        </a:p>
      </cdr:txBody>
    </cdr:sp>
  </cdr:relSizeAnchor>
  <cdr:relSizeAnchor xmlns:cdr="http://schemas.openxmlformats.org/drawingml/2006/chartDrawing">
    <cdr:from>
      <cdr:x>0.61568</cdr:x>
      <cdr:y>0.30449</cdr:y>
    </cdr:from>
    <cdr:to>
      <cdr:x>0.83623</cdr:x>
      <cdr:y>0.38901</cdr:y>
    </cdr:to>
    <cdr:sp macro="" textlink="">
      <cdr:nvSpPr>
        <cdr:cNvPr id="6" name="ZoneTexte 5">
          <a:extLst xmlns:a="http://schemas.openxmlformats.org/drawingml/2006/main">
            <a:ext uri="{FF2B5EF4-FFF2-40B4-BE49-F238E27FC236}">
              <a16:creationId xmlns:a16="http://schemas.microsoft.com/office/drawing/2014/main" id="{09FC6D41-BF43-B7BD-C531-FFBDDD7CE02B}"/>
            </a:ext>
          </a:extLst>
        </cdr:cNvPr>
        <cdr:cNvSpPr txBox="1"/>
      </cdr:nvSpPr>
      <cdr:spPr>
        <a:xfrm xmlns:a="http://schemas.openxmlformats.org/drawingml/2006/main">
          <a:off x="4967413" y="1231601"/>
          <a:ext cx="1779375" cy="341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Concours le soir</a:t>
          </a:r>
        </a:p>
      </cdr:txBody>
    </cdr:sp>
  </cdr:relSizeAnchor>
  <cdr:relSizeAnchor xmlns:cdr="http://schemas.openxmlformats.org/drawingml/2006/chartDrawing">
    <cdr:from>
      <cdr:x>0.45793</cdr:x>
      <cdr:y>0.17362</cdr:y>
    </cdr:from>
    <cdr:to>
      <cdr:x>0.72151</cdr:x>
      <cdr:y>0.28971</cdr:y>
    </cdr:to>
    <cdr:sp macro="" textlink="">
      <cdr:nvSpPr>
        <cdr:cNvPr id="7" name="ZoneTexte 6">
          <a:extLst xmlns:a="http://schemas.openxmlformats.org/drawingml/2006/main">
            <a:ext uri="{FF2B5EF4-FFF2-40B4-BE49-F238E27FC236}">
              <a16:creationId xmlns:a16="http://schemas.microsoft.com/office/drawing/2014/main" id="{3A2EAF3C-DA54-4833-6313-1A1CF70278A5}"/>
            </a:ext>
          </a:extLst>
        </cdr:cNvPr>
        <cdr:cNvSpPr txBox="1"/>
      </cdr:nvSpPr>
      <cdr:spPr>
        <a:xfrm xmlns:a="http://schemas.openxmlformats.org/drawingml/2006/main">
          <a:off x="3694669" y="702269"/>
          <a:ext cx="2126583" cy="469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Participation possible sans </a:t>
          </a:r>
          <a:r>
            <a:rPr lang="fr-CH" sz="1100" kern="1200" err="1"/>
            <a:t>Ldt</a:t>
          </a:r>
          <a:endParaRPr lang="fr-CH" sz="1100" kern="1200"/>
        </a:p>
      </cdr:txBody>
    </cdr:sp>
  </cdr:relSizeAnchor>
  <cdr:relSizeAnchor xmlns:cdr="http://schemas.openxmlformats.org/drawingml/2006/chartDrawing">
    <cdr:from>
      <cdr:x>0.5</cdr:x>
      <cdr:y>0.47454</cdr:y>
    </cdr:from>
    <cdr:to>
      <cdr:x>0.75812</cdr:x>
      <cdr:y>0.54175</cdr:y>
    </cdr:to>
    <cdr:sp macro="" textlink="">
      <cdr:nvSpPr>
        <cdr:cNvPr id="8" name="ZoneTexte 7">
          <a:extLst xmlns:a="http://schemas.openxmlformats.org/drawingml/2006/main">
            <a:ext uri="{FF2B5EF4-FFF2-40B4-BE49-F238E27FC236}">
              <a16:creationId xmlns:a16="http://schemas.microsoft.com/office/drawing/2014/main" id="{0BBF7377-EF47-E5A3-9E1F-67154B17DB6D}"/>
            </a:ext>
          </a:extLst>
        </cdr:cNvPr>
        <cdr:cNvSpPr txBox="1"/>
      </cdr:nvSpPr>
      <cdr:spPr>
        <a:xfrm xmlns:a="http://schemas.openxmlformats.org/drawingml/2006/main">
          <a:off x="4034068" y="1919410"/>
          <a:ext cx="2082526" cy="2718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Plus de points de la part du juge</a:t>
          </a:r>
        </a:p>
      </cdr:txBody>
    </cdr:sp>
  </cdr:relSizeAnchor>
  <cdr:relSizeAnchor xmlns:cdr="http://schemas.openxmlformats.org/drawingml/2006/chartDrawing">
    <cdr:from>
      <cdr:x>0.5973</cdr:x>
      <cdr:y>0.57841</cdr:y>
    </cdr:from>
    <cdr:to>
      <cdr:x>0.80406</cdr:x>
      <cdr:y>0.65173</cdr:y>
    </cdr:to>
    <cdr:sp macro="" textlink="">
      <cdr:nvSpPr>
        <cdr:cNvPr id="9" name="ZoneTexte 8">
          <a:extLst xmlns:a="http://schemas.openxmlformats.org/drawingml/2006/main">
            <a:ext uri="{FF2B5EF4-FFF2-40B4-BE49-F238E27FC236}">
              <a16:creationId xmlns:a16="http://schemas.microsoft.com/office/drawing/2014/main" id="{8E36B80F-5B43-FA61-F16F-77C9781B4B00}"/>
            </a:ext>
          </a:extLst>
        </cdr:cNvPr>
        <cdr:cNvSpPr txBox="1"/>
      </cdr:nvSpPr>
      <cdr:spPr>
        <a:xfrm xmlns:a="http://schemas.openxmlformats.org/drawingml/2006/main">
          <a:off x="4819135" y="2339540"/>
          <a:ext cx="1668162" cy="2965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Déroulement plus rapide</a:t>
          </a:r>
        </a:p>
      </cdr:txBody>
    </cdr:sp>
  </cdr:relSizeAnchor>
  <cdr:relSizeAnchor xmlns:cdr="http://schemas.openxmlformats.org/drawingml/2006/chartDrawing">
    <cdr:from>
      <cdr:x>0.61012</cdr:x>
      <cdr:y>0.67567</cdr:y>
    </cdr:from>
    <cdr:to>
      <cdr:x>0.8737</cdr:x>
      <cdr:y>0.74899</cdr:y>
    </cdr:to>
    <cdr:sp macro="" textlink="">
      <cdr:nvSpPr>
        <cdr:cNvPr id="10" name="ZoneTexte 9">
          <a:extLst xmlns:a="http://schemas.openxmlformats.org/drawingml/2006/main">
            <a:ext uri="{FF2B5EF4-FFF2-40B4-BE49-F238E27FC236}">
              <a16:creationId xmlns:a16="http://schemas.microsoft.com/office/drawing/2014/main" id="{5FCF2A69-5D26-C32D-3DFF-40749CCD2097}"/>
            </a:ext>
          </a:extLst>
        </cdr:cNvPr>
        <cdr:cNvSpPr txBox="1"/>
      </cdr:nvSpPr>
      <cdr:spPr>
        <a:xfrm xmlns:a="http://schemas.openxmlformats.org/drawingml/2006/main">
          <a:off x="4922545" y="2732914"/>
          <a:ext cx="2126583" cy="2965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Participation plus avantageuse </a:t>
          </a:r>
        </a:p>
      </cdr:txBody>
    </cdr:sp>
  </cdr:relSizeAnchor>
  <cdr:relSizeAnchor xmlns:cdr="http://schemas.openxmlformats.org/drawingml/2006/chartDrawing">
    <cdr:from>
      <cdr:x>0.61415</cdr:x>
      <cdr:y>0.74899</cdr:y>
    </cdr:from>
    <cdr:to>
      <cdr:x>0.72749</cdr:x>
      <cdr:y>0.97506</cdr:y>
    </cdr:to>
    <cdr:sp macro="" textlink="">
      <cdr:nvSpPr>
        <cdr:cNvPr id="11" name="ZoneTexte 10">
          <a:extLst xmlns:a="http://schemas.openxmlformats.org/drawingml/2006/main">
            <a:ext uri="{FF2B5EF4-FFF2-40B4-BE49-F238E27FC236}">
              <a16:creationId xmlns:a16="http://schemas.microsoft.com/office/drawing/2014/main" id="{EF6AAE99-0CB3-9516-3503-9D69AA6DCD91}"/>
            </a:ext>
          </a:extLst>
        </cdr:cNvPr>
        <cdr:cNvSpPr txBox="1"/>
      </cdr:nvSpPr>
      <cdr:spPr>
        <a:xfrm xmlns:a="http://schemas.openxmlformats.org/drawingml/2006/main">
          <a:off x="4955059" y="30294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H" sz="1100" kern="1200"/>
        </a:p>
      </cdr:txBody>
    </cdr:sp>
  </cdr:relSizeAnchor>
  <cdr:relSizeAnchor xmlns:cdr="http://schemas.openxmlformats.org/drawingml/2006/chartDrawing">
    <cdr:from>
      <cdr:x>0.61875</cdr:x>
      <cdr:y>0.76782</cdr:y>
    </cdr:from>
    <cdr:to>
      <cdr:x>0.84958</cdr:x>
      <cdr:y>0.83809</cdr:y>
    </cdr:to>
    <cdr:sp macro="" textlink="">
      <cdr:nvSpPr>
        <cdr:cNvPr id="12" name="ZoneTexte 11">
          <a:extLst xmlns:a="http://schemas.openxmlformats.org/drawingml/2006/main">
            <a:ext uri="{FF2B5EF4-FFF2-40B4-BE49-F238E27FC236}">
              <a16:creationId xmlns:a16="http://schemas.microsoft.com/office/drawing/2014/main" id="{3049B6D9-32E3-7CA3-76B7-A8AAFD17CE40}"/>
            </a:ext>
          </a:extLst>
        </cdr:cNvPr>
        <cdr:cNvSpPr txBox="1"/>
      </cdr:nvSpPr>
      <cdr:spPr>
        <a:xfrm xmlns:a="http://schemas.openxmlformats.org/drawingml/2006/main">
          <a:off x="4992128" y="3105658"/>
          <a:ext cx="1862434" cy="2842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100" kern="1200"/>
            <a:t>Rien, c’est bon comme cela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0E6FE-0544-479A-822B-59E26C9AD1F7}" type="datetimeFigureOut">
              <a:rPr lang="de-CH" smtClean="0"/>
              <a:t>08.08.2025</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E15431-8189-42E0-87A8-CD447D6BAB01}" type="slidenum">
              <a:rPr lang="de-CH" smtClean="0"/>
              <a:t>‹Nr.›</a:t>
            </a:fld>
            <a:endParaRPr lang="de-CH"/>
          </a:p>
        </p:txBody>
      </p:sp>
    </p:spTree>
    <p:extLst>
      <p:ext uri="{BB962C8B-B14F-4D97-AF65-F5344CB8AC3E}">
        <p14:creationId xmlns:p14="http://schemas.microsoft.com/office/powerpoint/2010/main" val="109688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folie">
    <p:bg>
      <p:bgPr>
        <a:solidFill>
          <a:srgbClr val="20515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E3747C-8D19-722F-081C-3849CC0BB4FF}"/>
              </a:ext>
            </a:extLst>
          </p:cNvPr>
          <p:cNvSpPr>
            <a:spLocks noGrp="1"/>
          </p:cNvSpPr>
          <p:nvPr>
            <p:ph type="ctrTitle" hasCustomPrompt="1"/>
          </p:nvPr>
        </p:nvSpPr>
        <p:spPr>
          <a:xfrm>
            <a:off x="522515" y="1802674"/>
            <a:ext cx="8098970" cy="1788073"/>
          </a:xfrm>
          <a:prstGeom prst="rect">
            <a:avLst/>
          </a:prstGeom>
          <a:solidFill>
            <a:srgbClr val="205158">
              <a:alpha val="50000"/>
            </a:srgbClr>
          </a:solidFill>
        </p:spPr>
        <p:txBody>
          <a:bodyPr anchor="ctr">
            <a:noAutofit/>
          </a:bodyPr>
          <a:lstStyle>
            <a:lvl1pPr algn="ctr">
              <a:defRPr lang="en-US" sz="6000" b="1" dirty="0">
                <a:solidFill>
                  <a:schemeClr val="bg1"/>
                </a:solidFill>
                <a:latin typeface="Arial" panose="020B0604020202020204" pitchFamily="34" charset="0"/>
                <a:cs typeface="Arial" panose="020B0604020202020204" pitchFamily="34" charset="0"/>
              </a:defRPr>
            </a:lvl1pPr>
          </a:lstStyle>
          <a:p>
            <a:pPr lvl="0" algn="ctr"/>
            <a:r>
              <a:rPr lang="en-US" dirty="0"/>
              <a:t>Thema der </a:t>
            </a:r>
            <a:r>
              <a:rPr lang="en-US" dirty="0" err="1"/>
              <a:t>Präsentation</a:t>
            </a:r>
            <a:endParaRPr lang="en-US" dirty="0"/>
          </a:p>
        </p:txBody>
      </p:sp>
      <p:sp>
        <p:nvSpPr>
          <p:cNvPr id="8" name="Subtitle 2">
            <a:extLst>
              <a:ext uri="{FF2B5EF4-FFF2-40B4-BE49-F238E27FC236}">
                <a16:creationId xmlns:a16="http://schemas.microsoft.com/office/drawing/2014/main" id="{A535171B-DD27-47E6-891C-00CE5281DA35}"/>
              </a:ext>
            </a:extLst>
          </p:cNvPr>
          <p:cNvSpPr>
            <a:spLocks noGrp="1"/>
          </p:cNvSpPr>
          <p:nvPr>
            <p:ph type="subTitle" idx="13" hasCustomPrompt="1"/>
          </p:nvPr>
        </p:nvSpPr>
        <p:spPr>
          <a:xfrm>
            <a:off x="522515" y="3845094"/>
            <a:ext cx="8098970" cy="453648"/>
          </a:xfrm>
          <a:prstGeom prst="rect">
            <a:avLst/>
          </a:prstGeom>
        </p:spPr>
        <p:txBody>
          <a:bodyPr anchor="ctr"/>
          <a:lstStyle>
            <a:lvl1pPr marL="0" indent="0" algn="ctr">
              <a:buNone/>
              <a:defRPr sz="2000" b="1">
                <a:solidFill>
                  <a:schemeClr val="bg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Ort, Datum</a:t>
            </a:r>
          </a:p>
        </p:txBody>
      </p:sp>
    </p:spTree>
    <p:extLst>
      <p:ext uri="{BB962C8B-B14F-4D97-AF65-F5344CB8AC3E}">
        <p14:creationId xmlns:p14="http://schemas.microsoft.com/office/powerpoint/2010/main" val="208426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39" y="1571350"/>
            <a:ext cx="8351519" cy="4877075"/>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Subtitle 2">
            <a:extLst>
              <a:ext uri="{FF2B5EF4-FFF2-40B4-BE49-F238E27FC236}">
                <a16:creationId xmlns:a16="http://schemas.microsoft.com/office/drawing/2014/main" id="{A98A2504-62DE-08A9-769D-B78EB555BDE5}"/>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0" name="Title 1">
            <a:extLst>
              <a:ext uri="{FF2B5EF4-FFF2-40B4-BE49-F238E27FC236}">
                <a16:creationId xmlns:a16="http://schemas.microsoft.com/office/drawing/2014/main" id="{718664EF-F447-CA0B-32C2-4B5A96A8BB30}"/>
              </a:ext>
            </a:extLst>
          </p:cNvPr>
          <p:cNvSpPr>
            <a:spLocks noGrp="1"/>
          </p:cNvSpPr>
          <p:nvPr>
            <p:ph type="ctrTitle" hasCustomPrompt="1"/>
          </p:nvPr>
        </p:nvSpPr>
        <p:spPr>
          <a:xfrm>
            <a:off x="1609818" y="157550"/>
            <a:ext cx="5924366" cy="535531"/>
          </a:xfrm>
          <a:prstGeom prst="rect">
            <a:avLst/>
          </a:prstGeom>
          <a:solidFill>
            <a:srgbClr val="205158">
              <a:alpha val="50000"/>
            </a:srgbClr>
          </a:solidFill>
        </p:spPr>
        <p:txBody>
          <a:bodyPr anchor="ctr">
            <a:normAutofit/>
          </a:bodyPr>
          <a:lstStyle>
            <a:lvl1pPr algn="ct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3" name="Date Placeholder 3">
            <a:extLst>
              <a:ext uri="{FF2B5EF4-FFF2-40B4-BE49-F238E27FC236}">
                <a16:creationId xmlns:a16="http://schemas.microsoft.com/office/drawing/2014/main" id="{CAB79D5A-E5CB-4610-AEB0-D526B51E34AD}"/>
              </a:ext>
            </a:extLst>
          </p:cNvPr>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14" name="Footer Placeholder 4">
            <a:extLst>
              <a:ext uri="{FF2B5EF4-FFF2-40B4-BE49-F238E27FC236}">
                <a16:creationId xmlns:a16="http://schemas.microsoft.com/office/drawing/2014/main" id="{03ECCC2C-76AA-43DC-8D4D-24DEF309E581}"/>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15" name="Slide Number Placeholder 5">
            <a:extLst>
              <a:ext uri="{FF2B5EF4-FFF2-40B4-BE49-F238E27FC236}">
                <a16:creationId xmlns:a16="http://schemas.microsoft.com/office/drawing/2014/main" id="{29320595-4B6A-48E3-A5D0-0243DB58D5C7}"/>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338133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6240" y="1571349"/>
            <a:ext cx="8351520" cy="4838976"/>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9" name="Subtitle 2">
            <a:extLst>
              <a:ext uri="{FF2B5EF4-FFF2-40B4-BE49-F238E27FC236}">
                <a16:creationId xmlns:a16="http://schemas.microsoft.com/office/drawing/2014/main" id="{7AFC98B8-EC7E-E5B4-DBA5-30222A6C95AC}"/>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1" name="Title 1">
            <a:extLst>
              <a:ext uri="{FF2B5EF4-FFF2-40B4-BE49-F238E27FC236}">
                <a16:creationId xmlns:a16="http://schemas.microsoft.com/office/drawing/2014/main" id="{7F59E3C6-9FD6-BA56-68BF-9F59AC389ECD}"/>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3" name="Date Placeholder 3">
            <a:extLst>
              <a:ext uri="{FF2B5EF4-FFF2-40B4-BE49-F238E27FC236}">
                <a16:creationId xmlns:a16="http://schemas.microsoft.com/office/drawing/2014/main" id="{3B9AB21D-B8F2-4BDB-BEE8-DCFF947386BC}"/>
              </a:ext>
            </a:extLst>
          </p:cNvPr>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14" name="Footer Placeholder 4">
            <a:extLst>
              <a:ext uri="{FF2B5EF4-FFF2-40B4-BE49-F238E27FC236}">
                <a16:creationId xmlns:a16="http://schemas.microsoft.com/office/drawing/2014/main" id="{50CE544A-2ED9-4A5C-B707-16CBF8901DA5}"/>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15" name="Slide Number Placeholder 5">
            <a:extLst>
              <a:ext uri="{FF2B5EF4-FFF2-40B4-BE49-F238E27FC236}">
                <a16:creationId xmlns:a16="http://schemas.microsoft.com/office/drawing/2014/main" id="{B376000A-385B-4456-8D4A-60556DAD7F4F}"/>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212502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6240" y="1571349"/>
            <a:ext cx="3960000" cy="4867551"/>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787762" y="1571349"/>
            <a:ext cx="3960000" cy="4867551"/>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Subtitle 2">
            <a:extLst>
              <a:ext uri="{FF2B5EF4-FFF2-40B4-BE49-F238E27FC236}">
                <a16:creationId xmlns:a16="http://schemas.microsoft.com/office/drawing/2014/main" id="{F9F90FC1-D0C9-9DC8-9C8B-B7F44E708234}"/>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4" name="Title 1">
            <a:extLst>
              <a:ext uri="{FF2B5EF4-FFF2-40B4-BE49-F238E27FC236}">
                <a16:creationId xmlns:a16="http://schemas.microsoft.com/office/drawing/2014/main" id="{052D7115-CEAA-D50F-F7CF-D2031AF043BB}"/>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3" name="Date Placeholder 3">
            <a:extLst>
              <a:ext uri="{FF2B5EF4-FFF2-40B4-BE49-F238E27FC236}">
                <a16:creationId xmlns:a16="http://schemas.microsoft.com/office/drawing/2014/main" id="{EE89A521-4938-4592-9608-FBA13E47C403}"/>
              </a:ext>
            </a:extLst>
          </p:cNvPr>
          <p:cNvSpPr>
            <a:spLocks noGrp="1"/>
          </p:cNvSpPr>
          <p:nvPr>
            <p:ph type="dt" sz="half" idx="14"/>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15" name="Footer Placeholder 4">
            <a:extLst>
              <a:ext uri="{FF2B5EF4-FFF2-40B4-BE49-F238E27FC236}">
                <a16:creationId xmlns:a16="http://schemas.microsoft.com/office/drawing/2014/main" id="{728CBBD7-F0CB-4C66-B19C-F4638325D7C6}"/>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16" name="Slide Number Placeholder 5">
            <a:extLst>
              <a:ext uri="{FF2B5EF4-FFF2-40B4-BE49-F238E27FC236}">
                <a16:creationId xmlns:a16="http://schemas.microsoft.com/office/drawing/2014/main" id="{B95937D3-DCB7-4128-A8E8-2E6F39DFED90}"/>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234216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6886" y="2487798"/>
            <a:ext cx="3960000" cy="3886784"/>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Content Placeholder 5"/>
          <p:cNvSpPr>
            <a:spLocks noGrp="1"/>
          </p:cNvSpPr>
          <p:nvPr>
            <p:ph sz="quarter" idx="4"/>
          </p:nvPr>
        </p:nvSpPr>
        <p:spPr>
          <a:xfrm>
            <a:off x="4785230" y="2487797"/>
            <a:ext cx="3960000" cy="3886785"/>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Subtitle 2">
            <a:extLst>
              <a:ext uri="{FF2B5EF4-FFF2-40B4-BE49-F238E27FC236}">
                <a16:creationId xmlns:a16="http://schemas.microsoft.com/office/drawing/2014/main" id="{C4279DF5-CA7E-D87A-DD56-BD95E6DEE168}"/>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3" name="Text Placeholder 2"/>
          <p:cNvSpPr>
            <a:spLocks noGrp="1"/>
          </p:cNvSpPr>
          <p:nvPr>
            <p:ph type="body" idx="14"/>
          </p:nvPr>
        </p:nvSpPr>
        <p:spPr>
          <a:xfrm>
            <a:off x="396886" y="1566278"/>
            <a:ext cx="396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14" name="Text Placeholder 4"/>
          <p:cNvSpPr>
            <a:spLocks noGrp="1"/>
          </p:cNvSpPr>
          <p:nvPr>
            <p:ph type="body" sz="quarter" idx="3"/>
          </p:nvPr>
        </p:nvSpPr>
        <p:spPr>
          <a:xfrm>
            <a:off x="4787116" y="1566278"/>
            <a:ext cx="396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1" name="Title 1">
            <a:extLst>
              <a:ext uri="{FF2B5EF4-FFF2-40B4-BE49-F238E27FC236}">
                <a16:creationId xmlns:a16="http://schemas.microsoft.com/office/drawing/2014/main" id="{993539BA-FFF1-416F-BDE4-FDED68A57888}"/>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8" name="Date Placeholder 3">
            <a:extLst>
              <a:ext uri="{FF2B5EF4-FFF2-40B4-BE49-F238E27FC236}">
                <a16:creationId xmlns:a16="http://schemas.microsoft.com/office/drawing/2014/main" id="{0EE6CD56-E7C4-4E74-B7E5-B28257797943}"/>
              </a:ext>
            </a:extLst>
          </p:cNvPr>
          <p:cNvSpPr>
            <a:spLocks noGrp="1"/>
          </p:cNvSpPr>
          <p:nvPr>
            <p:ph type="dt" sz="half" idx="15"/>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19" name="Footer Placeholder 4">
            <a:extLst>
              <a:ext uri="{FF2B5EF4-FFF2-40B4-BE49-F238E27FC236}">
                <a16:creationId xmlns:a16="http://schemas.microsoft.com/office/drawing/2014/main" id="{9E08FA72-7E5B-44C7-BE0E-0FA53690E5E3}"/>
              </a:ext>
            </a:extLst>
          </p:cNvPr>
          <p:cNvSpPr>
            <a:spLocks noGrp="1"/>
          </p:cNvSpPr>
          <p:nvPr>
            <p:ph type="ftr" sz="quarter" idx="16"/>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20" name="Slide Number Placeholder 5">
            <a:extLst>
              <a:ext uri="{FF2B5EF4-FFF2-40B4-BE49-F238E27FC236}">
                <a16:creationId xmlns:a16="http://schemas.microsoft.com/office/drawing/2014/main" id="{6E69CC32-3B48-4858-AE60-31956AF8CD23}"/>
              </a:ext>
            </a:extLst>
          </p:cNvPr>
          <p:cNvSpPr>
            <a:spLocks noGrp="1"/>
          </p:cNvSpPr>
          <p:nvPr>
            <p:ph type="sldNum" sz="quarter" idx="17"/>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271421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7E79B19-8F89-3F0E-7FF3-E5EE287E1C1A}"/>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5" name="Content Placeholder 2"/>
          <p:cNvSpPr>
            <a:spLocks noGrp="1"/>
          </p:cNvSpPr>
          <p:nvPr>
            <p:ph idx="1"/>
          </p:nvPr>
        </p:nvSpPr>
        <p:spPr>
          <a:xfrm>
            <a:off x="3887390" y="1566277"/>
            <a:ext cx="4860369" cy="4872621"/>
          </a:xfrm>
          <a:prstGeom prst="rect">
            <a:avLst/>
          </a:prstGeom>
        </p:spPr>
        <p:txBody>
          <a:bodyPr/>
          <a:lstStyle>
            <a:lvl1pPr marL="228600" indent="-228600">
              <a:buClr>
                <a:srgbClr val="205158"/>
              </a:buClr>
              <a:buFont typeface="Wingdings" panose="05000000000000000000" pitchFamily="2" charset="2"/>
              <a:buChar char="Ø"/>
              <a:defRPr sz="3200"/>
            </a:lvl1pPr>
            <a:lvl2pPr marL="685800" indent="-228600">
              <a:buClr>
                <a:srgbClr val="205158"/>
              </a:buClr>
              <a:buFont typeface="Wingdings" panose="05000000000000000000" pitchFamily="2" charset="2"/>
              <a:buChar char="Ø"/>
              <a:defRPr sz="2800"/>
            </a:lvl2pPr>
            <a:lvl3pPr marL="1143000" indent="-228600">
              <a:buClr>
                <a:srgbClr val="205158"/>
              </a:buClr>
              <a:buFont typeface="Wingdings" panose="05000000000000000000" pitchFamily="2" charset="2"/>
              <a:buChar char="Ø"/>
              <a:defRPr sz="2400"/>
            </a:lvl3pPr>
            <a:lvl4pPr marL="1600200" indent="-228600">
              <a:buClr>
                <a:srgbClr val="205158"/>
              </a:buClr>
              <a:buFont typeface="Wingdings" panose="05000000000000000000" pitchFamily="2" charset="2"/>
              <a:buChar char="Ø"/>
              <a:defRPr sz="2000"/>
            </a:lvl4pPr>
            <a:lvl5pPr marL="2057400" indent="-228600">
              <a:buClr>
                <a:srgbClr val="205158"/>
              </a:buClr>
              <a:buFont typeface="Wingdings" panose="05000000000000000000" pitchFamily="2" charset="2"/>
              <a:buChar char="Ø"/>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Text Placeholder 3"/>
          <p:cNvSpPr>
            <a:spLocks noGrp="1"/>
          </p:cNvSpPr>
          <p:nvPr>
            <p:ph type="body" sz="half" idx="15"/>
          </p:nvPr>
        </p:nvSpPr>
        <p:spPr>
          <a:xfrm>
            <a:off x="396239" y="1566278"/>
            <a:ext cx="3182780" cy="487262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13" name="Title 1">
            <a:extLst>
              <a:ext uri="{FF2B5EF4-FFF2-40B4-BE49-F238E27FC236}">
                <a16:creationId xmlns:a16="http://schemas.microsoft.com/office/drawing/2014/main" id="{DA0624DB-663D-E957-8A65-6A865E591EE5}"/>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9" name="Date Placeholder 3">
            <a:extLst>
              <a:ext uri="{FF2B5EF4-FFF2-40B4-BE49-F238E27FC236}">
                <a16:creationId xmlns:a16="http://schemas.microsoft.com/office/drawing/2014/main" id="{1D6B1DBE-4542-4475-A06F-F370097CEC53}"/>
              </a:ext>
            </a:extLst>
          </p:cNvPr>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20" name="Footer Placeholder 4">
            <a:extLst>
              <a:ext uri="{FF2B5EF4-FFF2-40B4-BE49-F238E27FC236}">
                <a16:creationId xmlns:a16="http://schemas.microsoft.com/office/drawing/2014/main" id="{2BE8BBBC-4A1F-4F5C-99A5-09244A43A797}"/>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21" name="Slide Number Placeholder 5">
            <a:extLst>
              <a:ext uri="{FF2B5EF4-FFF2-40B4-BE49-F238E27FC236}">
                <a16:creationId xmlns:a16="http://schemas.microsoft.com/office/drawing/2014/main" id="{E346C189-12DF-4150-B080-09C76C210A1A}"/>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1796769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BED5826-80D5-299C-1F86-D7C5A5E62B06}"/>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1" name="Picture Placeholder 2"/>
          <p:cNvSpPr>
            <a:spLocks noGrp="1" noChangeAspect="1"/>
          </p:cNvSpPr>
          <p:nvPr>
            <p:ph type="pic" idx="16"/>
          </p:nvPr>
        </p:nvSpPr>
        <p:spPr>
          <a:xfrm>
            <a:off x="3887390" y="1566277"/>
            <a:ext cx="4860369" cy="487262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12" name="Text Placeholder 3"/>
          <p:cNvSpPr>
            <a:spLocks noGrp="1"/>
          </p:cNvSpPr>
          <p:nvPr>
            <p:ph type="body" sz="half" idx="2"/>
          </p:nvPr>
        </p:nvSpPr>
        <p:spPr>
          <a:xfrm>
            <a:off x="396240" y="1566277"/>
            <a:ext cx="3182780" cy="487262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13" name="Title 1">
            <a:extLst>
              <a:ext uri="{FF2B5EF4-FFF2-40B4-BE49-F238E27FC236}">
                <a16:creationId xmlns:a16="http://schemas.microsoft.com/office/drawing/2014/main" id="{5170F426-5BAC-326B-9A22-3AD4E5AEC559}"/>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6" name="Date Placeholder 3">
            <a:extLst>
              <a:ext uri="{FF2B5EF4-FFF2-40B4-BE49-F238E27FC236}">
                <a16:creationId xmlns:a16="http://schemas.microsoft.com/office/drawing/2014/main" id="{644ED7BD-C971-4B30-BE61-6864485A43FE}"/>
              </a:ext>
            </a:extLst>
          </p:cNvPr>
          <p:cNvSpPr>
            <a:spLocks noGrp="1"/>
          </p:cNvSpPr>
          <p:nvPr>
            <p:ph type="dt" sz="half" idx="17"/>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17" name="Footer Placeholder 4">
            <a:extLst>
              <a:ext uri="{FF2B5EF4-FFF2-40B4-BE49-F238E27FC236}">
                <a16:creationId xmlns:a16="http://schemas.microsoft.com/office/drawing/2014/main" id="{25E50A42-77F1-4414-B2C7-C993FC6F2495}"/>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18" name="Slide Number Placeholder 5">
            <a:extLst>
              <a:ext uri="{FF2B5EF4-FFF2-40B4-BE49-F238E27FC236}">
                <a16:creationId xmlns:a16="http://schemas.microsoft.com/office/drawing/2014/main" id="{4F9ED341-E9BC-4396-B9D7-FDE05AB26D1A}"/>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349369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09D5350-B818-3F93-8041-EA0E8F72D73F}"/>
              </a:ext>
            </a:extLst>
          </p:cNvPr>
          <p:cNvSpPr/>
          <p:nvPr userDrawn="1"/>
        </p:nvSpPr>
        <p:spPr>
          <a:xfrm>
            <a:off x="0" y="0"/>
            <a:ext cx="9144000" cy="914400"/>
          </a:xfrm>
          <a:prstGeom prst="rect">
            <a:avLst/>
          </a:prstGeom>
          <a:solidFill>
            <a:srgbClr val="205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4" name="Date Placeholder 3"/>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CH"/>
              <a:t>21.08.2025</a:t>
            </a:r>
            <a:endParaRPr lang="de-CH"/>
          </a:p>
        </p:txBody>
      </p:sp>
      <p:sp>
        <p:nvSpPr>
          <p:cNvPr id="5" name="Footer Placeholder 4"/>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Conférence des présidents 2025</a:t>
            </a:r>
          </a:p>
        </p:txBody>
      </p:sp>
      <p:sp>
        <p:nvSpPr>
          <p:cNvPr id="6" name="Slide Number Placeholder 5"/>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pic>
        <p:nvPicPr>
          <p:cNvPr id="7" name="Grafik 6"/>
          <p:cNvPicPr>
            <a:picLocks noChangeAspect="1"/>
          </p:cNvPicPr>
          <p:nvPr userDrawn="1"/>
        </p:nvPicPr>
        <p:blipFill rotWithShape="1">
          <a:blip r:embed="rId9"/>
          <a:srcRect r="78047"/>
          <a:stretch/>
        </p:blipFill>
        <p:spPr>
          <a:xfrm>
            <a:off x="239129" y="184328"/>
            <a:ext cx="1043655" cy="581252"/>
          </a:xfrm>
          <a:prstGeom prst="rect">
            <a:avLst/>
          </a:prstGeom>
        </p:spPr>
      </p:pic>
      <p:pic>
        <p:nvPicPr>
          <p:cNvPr id="8" name="Grafik 7">
            <a:extLst>
              <a:ext uri="{FF2B5EF4-FFF2-40B4-BE49-F238E27FC236}">
                <a16:creationId xmlns:a16="http://schemas.microsoft.com/office/drawing/2014/main" id="{BDDB5A54-4F52-47E3-AE0E-DC0701735285}"/>
              </a:ext>
            </a:extLst>
          </p:cNvPr>
          <p:cNvPicPr>
            <a:picLocks noChangeAspect="1"/>
          </p:cNvPicPr>
          <p:nvPr userDrawn="1"/>
        </p:nvPicPr>
        <p:blipFill rotWithShape="1">
          <a:blip r:embed="rId9"/>
          <a:srcRect l="78047" t="37829"/>
          <a:stretch/>
        </p:blipFill>
        <p:spPr>
          <a:xfrm>
            <a:off x="7553261" y="240955"/>
            <a:ext cx="1351611" cy="468000"/>
          </a:xfrm>
          <a:prstGeom prst="rect">
            <a:avLst/>
          </a:prstGeom>
        </p:spPr>
      </p:pic>
    </p:spTree>
    <p:extLst>
      <p:ext uri="{BB962C8B-B14F-4D97-AF65-F5344CB8AC3E}">
        <p14:creationId xmlns:p14="http://schemas.microsoft.com/office/powerpoint/2010/main" val="1660236921"/>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8" r:id="rId6"/>
    <p:sldLayoutId id="2147483669" r:id="rId7"/>
  </p:sldLayoutIdLst>
  <p:hf hdr="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edlex.admin.ch/eli/cc/2008/416/fr#fn-d7e3654" TargetMode="External"/><Relationship Id="rId7" Type="http://schemas.openxmlformats.org/officeDocument/2006/relationships/hyperlink" Target="https://www.fedlex.admin.ch/eli/cc/2008/416/fr#fn-d7e3760" TargetMode="External"/><Relationship Id="rId2" Type="http://schemas.openxmlformats.org/officeDocument/2006/relationships/hyperlink" Target="https://www.fedlex.admin.ch/eli/cc/2008/416/fr#art_74" TargetMode="External"/><Relationship Id="rId1" Type="http://schemas.openxmlformats.org/officeDocument/2006/relationships/slideLayout" Target="../slideLayouts/slideLayout2.xml"/><Relationship Id="rId6" Type="http://schemas.openxmlformats.org/officeDocument/2006/relationships/hyperlink" Target="https://www.fedlex.admin.ch/eli/cc/2008/416/fr#fn-d7e3749" TargetMode="External"/><Relationship Id="rId5" Type="http://schemas.openxmlformats.org/officeDocument/2006/relationships/hyperlink" Target="https://www.fedlex.admin.ch/eli/cc/2008/416/fr#fn-d7e3732" TargetMode="External"/><Relationship Id="rId4" Type="http://schemas.openxmlformats.org/officeDocument/2006/relationships/hyperlink" Target="https://www.fedlex.admin.ch/eli/cc/2008/416/fr#fn-d7e372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aklr@tkgs.ch"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7B635-D291-4080-9C97-DB3EEE44B88B}"/>
              </a:ext>
            </a:extLst>
          </p:cNvPr>
          <p:cNvSpPr>
            <a:spLocks noGrp="1"/>
          </p:cNvSpPr>
          <p:nvPr>
            <p:ph type="ctrTitle"/>
          </p:nvPr>
        </p:nvSpPr>
        <p:spPr/>
        <p:txBody>
          <a:bodyPr/>
          <a:lstStyle/>
          <a:p>
            <a:r>
              <a:rPr lang="fr-CH" noProof="0" dirty="0"/>
              <a:t>Conférence des présidents 2025</a:t>
            </a:r>
          </a:p>
        </p:txBody>
      </p:sp>
      <p:sp>
        <p:nvSpPr>
          <p:cNvPr id="3" name="Untertitel 2">
            <a:extLst>
              <a:ext uri="{FF2B5EF4-FFF2-40B4-BE49-F238E27FC236}">
                <a16:creationId xmlns:a16="http://schemas.microsoft.com/office/drawing/2014/main" id="{57E88F5A-7395-4A9C-9264-325A327B5503}"/>
              </a:ext>
            </a:extLst>
          </p:cNvPr>
          <p:cNvSpPr>
            <a:spLocks noGrp="1"/>
          </p:cNvSpPr>
          <p:nvPr>
            <p:ph type="subTitle" idx="13"/>
          </p:nvPr>
        </p:nvSpPr>
        <p:spPr/>
        <p:txBody>
          <a:bodyPr/>
          <a:lstStyle/>
          <a:p>
            <a:r>
              <a:rPr lang="fr-CH" noProof="0" dirty="0" err="1"/>
              <a:t>Zeihen</a:t>
            </a:r>
            <a:r>
              <a:rPr lang="fr-CH" noProof="0"/>
              <a:t>, 21.08.2025</a:t>
            </a:r>
          </a:p>
        </p:txBody>
      </p:sp>
    </p:spTree>
    <p:extLst>
      <p:ext uri="{BB962C8B-B14F-4D97-AF65-F5344CB8AC3E}">
        <p14:creationId xmlns:p14="http://schemas.microsoft.com/office/powerpoint/2010/main" val="1027288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latin typeface="Arial Black" panose="020B0A04020102020204" pitchFamily="34" charset="0"/>
              </a:rPr>
              <a:t>Résultats à l’étranger</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CaniPro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10</a:t>
            </a:fld>
            <a:endParaRPr lang="fr-CH" noProof="0"/>
          </a:p>
        </p:txBody>
      </p:sp>
      <p:pic>
        <p:nvPicPr>
          <p:cNvPr id="10" name="Inhaltsplatzhalter 9">
            <a:extLst>
              <a:ext uri="{FF2B5EF4-FFF2-40B4-BE49-F238E27FC236}">
                <a16:creationId xmlns:a16="http://schemas.microsoft.com/office/drawing/2014/main" id="{6A697464-2222-4AC4-8AB6-E7A4D223B1F1}"/>
              </a:ext>
            </a:extLst>
          </p:cNvPr>
          <p:cNvPicPr>
            <a:picLocks noGrp="1" noChangeAspect="1"/>
          </p:cNvPicPr>
          <p:nvPr>
            <p:ph idx="1"/>
          </p:nvPr>
        </p:nvPicPr>
        <p:blipFill>
          <a:blip r:embed="rId2"/>
          <a:stretch>
            <a:fillRect/>
          </a:stretch>
        </p:blipFill>
        <p:spPr>
          <a:xfrm>
            <a:off x="641524" y="1732419"/>
            <a:ext cx="5002921" cy="2461755"/>
          </a:xfrm>
          <a:prstGeom prst="rect">
            <a:avLst/>
          </a:prstGeom>
        </p:spPr>
      </p:pic>
      <p:pic>
        <p:nvPicPr>
          <p:cNvPr id="11" name="Grafik 10">
            <a:extLst>
              <a:ext uri="{FF2B5EF4-FFF2-40B4-BE49-F238E27FC236}">
                <a16:creationId xmlns:a16="http://schemas.microsoft.com/office/drawing/2014/main" id="{7C318F53-AF12-424E-82C6-397272C104FF}"/>
              </a:ext>
            </a:extLst>
          </p:cNvPr>
          <p:cNvPicPr>
            <a:picLocks noChangeAspect="1"/>
          </p:cNvPicPr>
          <p:nvPr/>
        </p:nvPicPr>
        <p:blipFill>
          <a:blip r:embed="rId3"/>
          <a:stretch>
            <a:fillRect/>
          </a:stretch>
        </p:blipFill>
        <p:spPr>
          <a:xfrm>
            <a:off x="2207587" y="3808926"/>
            <a:ext cx="6170712" cy="2461755"/>
          </a:xfrm>
          <a:prstGeom prst="rect">
            <a:avLst/>
          </a:prstGeom>
        </p:spPr>
      </p:pic>
    </p:spTree>
    <p:extLst>
      <p:ext uri="{BB962C8B-B14F-4D97-AF65-F5344CB8AC3E}">
        <p14:creationId xmlns:p14="http://schemas.microsoft.com/office/powerpoint/2010/main" val="107738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D6FE-AA30-0985-D471-71476BBF113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E67A78F-8467-49F9-AFC9-1AFC79A1BF6D}"/>
              </a:ext>
            </a:extLst>
          </p:cNvPr>
          <p:cNvPicPr>
            <a:picLocks noChangeAspect="1"/>
          </p:cNvPicPr>
          <p:nvPr/>
        </p:nvPicPr>
        <p:blipFill>
          <a:blip r:embed="rId2"/>
          <a:stretch>
            <a:fillRect/>
          </a:stretch>
        </p:blipFill>
        <p:spPr>
          <a:xfrm>
            <a:off x="1255275" y="1533112"/>
            <a:ext cx="2324424" cy="4696480"/>
          </a:xfrm>
          <a:prstGeom prst="rect">
            <a:avLst/>
          </a:prstGeom>
        </p:spPr>
      </p:pic>
      <p:sp>
        <p:nvSpPr>
          <p:cNvPr id="17" name="Rechteck 16">
            <a:extLst>
              <a:ext uri="{FF2B5EF4-FFF2-40B4-BE49-F238E27FC236}">
                <a16:creationId xmlns:a16="http://schemas.microsoft.com/office/drawing/2014/main" id="{80ACFE2F-85E2-D9D3-0801-77355D2C90D6}"/>
              </a:ext>
            </a:extLst>
          </p:cNvPr>
          <p:cNvSpPr/>
          <p:nvPr/>
        </p:nvSpPr>
        <p:spPr>
          <a:xfrm>
            <a:off x="1084729" y="1433622"/>
            <a:ext cx="6449455" cy="4895460"/>
          </a:xfrm>
          <a:prstGeom prst="rect">
            <a:avLst/>
          </a:prstGeom>
          <a:noFill/>
          <a:ln>
            <a:solidFill>
              <a:srgbClr val="2051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a:p>
        </p:txBody>
      </p:sp>
      <p:sp>
        <p:nvSpPr>
          <p:cNvPr id="4" name="Titel 3">
            <a:extLst>
              <a:ext uri="{FF2B5EF4-FFF2-40B4-BE49-F238E27FC236}">
                <a16:creationId xmlns:a16="http://schemas.microsoft.com/office/drawing/2014/main" id="{F3918004-84C6-BE48-4298-DA7003F3F845}"/>
              </a:ext>
            </a:extLst>
          </p:cNvPr>
          <p:cNvSpPr>
            <a:spLocks noGrp="1"/>
          </p:cNvSpPr>
          <p:nvPr>
            <p:ph type="ctrTitle"/>
          </p:nvPr>
        </p:nvSpPr>
        <p:spPr/>
        <p:txBody>
          <a:bodyPr wrap="square">
            <a:noAutofit/>
          </a:bodyPr>
          <a:lstStyle/>
          <a:p>
            <a:r>
              <a:rPr lang="fr-CH" sz="2800" noProof="0"/>
              <a:t>3. Livres de travail de CTUS</a:t>
            </a:r>
          </a:p>
        </p:txBody>
      </p:sp>
      <p:sp>
        <p:nvSpPr>
          <p:cNvPr id="5" name="Datumsplatzhalter 4">
            <a:extLst>
              <a:ext uri="{FF2B5EF4-FFF2-40B4-BE49-F238E27FC236}">
                <a16:creationId xmlns:a16="http://schemas.microsoft.com/office/drawing/2014/main" id="{BC9EF01B-5AAB-76F7-2936-69DBC8D28B78}"/>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A5328241-B8D2-C68E-EEDA-812629A78053}"/>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11B4FF64-B335-A606-5766-7124856425C3}"/>
              </a:ext>
            </a:extLst>
          </p:cNvPr>
          <p:cNvSpPr>
            <a:spLocks noGrp="1"/>
          </p:cNvSpPr>
          <p:nvPr>
            <p:ph type="sldNum" sz="quarter" idx="4"/>
          </p:nvPr>
        </p:nvSpPr>
        <p:spPr/>
        <p:txBody>
          <a:bodyPr/>
          <a:lstStyle/>
          <a:p>
            <a:fld id="{9B27D4C7-81E0-421A-BC04-9E78EB3959F5}" type="slidenum">
              <a:rPr lang="fr-CH" noProof="0" smtClean="0"/>
              <a:pPr/>
              <a:t>11</a:t>
            </a:fld>
            <a:endParaRPr lang="fr-CH" noProof="0"/>
          </a:p>
        </p:txBody>
      </p:sp>
      <p:sp>
        <p:nvSpPr>
          <p:cNvPr id="11" name="Untertitel 10">
            <a:extLst>
              <a:ext uri="{FF2B5EF4-FFF2-40B4-BE49-F238E27FC236}">
                <a16:creationId xmlns:a16="http://schemas.microsoft.com/office/drawing/2014/main" id="{ED05C672-A526-9391-FEF2-913B4F2D7CAA}"/>
              </a:ext>
            </a:extLst>
          </p:cNvPr>
          <p:cNvSpPr>
            <a:spLocks noGrp="1"/>
          </p:cNvSpPr>
          <p:nvPr>
            <p:ph type="subTitle" idx="13"/>
          </p:nvPr>
        </p:nvSpPr>
        <p:spPr/>
        <p:txBody>
          <a:bodyPr/>
          <a:lstStyle/>
          <a:p>
            <a:r>
              <a:rPr lang="fr-CH" noProof="0" err="1"/>
              <a:t>Philipp</a:t>
            </a:r>
            <a:r>
              <a:rPr lang="fr-CH" noProof="0"/>
              <a:t> </a:t>
            </a:r>
            <a:r>
              <a:rPr lang="fr-CH" noProof="0" err="1"/>
              <a:t>Böse</a:t>
            </a:r>
            <a:r>
              <a:rPr lang="fr-CH" noProof="0"/>
              <a:t>, Contrôleur CTUS</a:t>
            </a:r>
          </a:p>
        </p:txBody>
      </p:sp>
      <p:graphicFrame>
        <p:nvGraphicFramePr>
          <p:cNvPr id="12" name="Objekt 11">
            <a:extLst>
              <a:ext uri="{FF2B5EF4-FFF2-40B4-BE49-F238E27FC236}">
                <a16:creationId xmlns:a16="http://schemas.microsoft.com/office/drawing/2014/main" id="{6DC5A769-BE08-5EA4-3B2B-06AC5D160C01}"/>
              </a:ext>
            </a:extLst>
          </p:cNvPr>
          <p:cNvGraphicFramePr>
            <a:graphicFrameLocks noChangeAspect="1"/>
          </p:cNvGraphicFramePr>
          <p:nvPr>
            <p:extLst>
              <p:ext uri="{D42A27DB-BD31-4B8C-83A1-F6EECF244321}">
                <p14:modId xmlns:p14="http://schemas.microsoft.com/office/powerpoint/2010/main" val="1957779503"/>
              </p:ext>
            </p:extLst>
          </p:nvPr>
        </p:nvGraphicFramePr>
        <p:xfrm>
          <a:off x="4849906" y="2356636"/>
          <a:ext cx="2443443" cy="3821144"/>
        </p:xfrm>
        <a:graphic>
          <a:graphicData uri="http://schemas.openxmlformats.org/presentationml/2006/ole">
            <mc:AlternateContent xmlns:mc="http://schemas.openxmlformats.org/markup-compatibility/2006">
              <mc:Choice xmlns:v="urn:schemas-microsoft-com:vml" Requires="v">
                <p:oleObj name="Acrobat Document" r:id="rId3" imgW="13630065" imgH="21316746" progId="Acrobat.Document.DC">
                  <p:embed/>
                </p:oleObj>
              </mc:Choice>
              <mc:Fallback>
                <p:oleObj name="Acrobat Document" r:id="rId3" imgW="13630065" imgH="21316746" progId="Acrobat.Document.DC">
                  <p:embed/>
                  <p:pic>
                    <p:nvPicPr>
                      <p:cNvPr id="12" name="Objekt 11">
                        <a:extLst>
                          <a:ext uri="{FF2B5EF4-FFF2-40B4-BE49-F238E27FC236}">
                            <a16:creationId xmlns:a16="http://schemas.microsoft.com/office/drawing/2014/main" id="{6DC5A769-BE08-5EA4-3B2B-06AC5D160C01}"/>
                          </a:ext>
                        </a:extLst>
                      </p:cNvPr>
                      <p:cNvPicPr/>
                      <p:nvPr/>
                    </p:nvPicPr>
                    <p:blipFill>
                      <a:blip r:embed="rId4"/>
                      <a:stretch>
                        <a:fillRect/>
                      </a:stretch>
                    </p:blipFill>
                    <p:spPr>
                      <a:xfrm>
                        <a:off x="4849906" y="2356636"/>
                        <a:ext cx="2443443" cy="3821144"/>
                      </a:xfrm>
                      <a:prstGeom prst="rect">
                        <a:avLst/>
                      </a:prstGeom>
                    </p:spPr>
                  </p:pic>
                </p:oleObj>
              </mc:Fallback>
            </mc:AlternateContent>
          </a:graphicData>
        </a:graphic>
      </p:graphicFrame>
      <p:sp>
        <p:nvSpPr>
          <p:cNvPr id="2" name="ZoneTexte 1">
            <a:extLst>
              <a:ext uri="{FF2B5EF4-FFF2-40B4-BE49-F238E27FC236}">
                <a16:creationId xmlns:a16="http://schemas.microsoft.com/office/drawing/2014/main" id="{DA441B33-4F22-0277-E4D9-B5EEF44CEF77}"/>
              </a:ext>
            </a:extLst>
          </p:cNvPr>
          <p:cNvSpPr txBox="1"/>
          <p:nvPr/>
        </p:nvSpPr>
        <p:spPr>
          <a:xfrm>
            <a:off x="4572000" y="1674018"/>
            <a:ext cx="2924006" cy="369332"/>
          </a:xfrm>
          <a:prstGeom prst="rect">
            <a:avLst/>
          </a:prstGeom>
          <a:solidFill>
            <a:schemeClr val="bg1"/>
          </a:solidFill>
        </p:spPr>
        <p:txBody>
          <a:bodyPr wrap="none" rtlCol="0">
            <a:spAutoFit/>
          </a:bodyPr>
          <a:lstStyle/>
          <a:p>
            <a:r>
              <a:rPr lang="fr-CH"/>
              <a:t>Demander un livret de travail</a:t>
            </a:r>
          </a:p>
        </p:txBody>
      </p:sp>
    </p:spTree>
    <p:extLst>
      <p:ext uri="{BB962C8B-B14F-4D97-AF65-F5344CB8AC3E}">
        <p14:creationId xmlns:p14="http://schemas.microsoft.com/office/powerpoint/2010/main" val="3838306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A33C87D5-6A37-CAA6-E96D-1ED9763EF1F1}"/>
              </a:ext>
            </a:extLst>
          </p:cNvPr>
          <p:cNvSpPr>
            <a:spLocks noGrp="1"/>
          </p:cNvSpPr>
          <p:nvPr>
            <p:ph idx="1"/>
          </p:nvPr>
        </p:nvSpPr>
        <p:spPr/>
        <p:txBody>
          <a:bodyPr/>
          <a:lstStyle/>
          <a:p>
            <a:pPr marL="360363" indent="-360363"/>
            <a:r>
              <a:rPr lang="fr-CH" noProof="0"/>
              <a:t>Commande des livrets de travail (Ltd) vides par l'association</a:t>
            </a:r>
            <a:r>
              <a:rPr lang="fr-CH" noProof="0">
                <a:sym typeface="Wingdings" panose="05000000000000000000" pitchFamily="2" charset="2"/>
              </a:rPr>
              <a:t> Stockage</a:t>
            </a:r>
            <a:endParaRPr lang="fr-CH" noProof="0"/>
          </a:p>
          <a:p>
            <a:pPr marL="360363" indent="-360363"/>
            <a:r>
              <a:rPr lang="fr-CH" noProof="0"/>
              <a:t>Contrôle des documents sur place. Motif : copies de mauvaise qualité, envoi des documents originaux, etc.</a:t>
            </a:r>
          </a:p>
          <a:p>
            <a:pPr marL="360363" indent="-360363"/>
            <a:r>
              <a:rPr lang="fr-CH" noProof="0"/>
              <a:t>Signatures pour confirmer les données dans le </a:t>
            </a:r>
            <a:r>
              <a:rPr lang="fr-CH" noProof="0" err="1"/>
              <a:t>LdT</a:t>
            </a:r>
            <a:endParaRPr lang="fr-CH" noProof="0"/>
          </a:p>
          <a:p>
            <a:pPr marL="360363" indent="-360363"/>
            <a:r>
              <a:rPr lang="fr-CH" noProof="0"/>
              <a:t>Manque d'expérience/de connaissances spécialisées lors de la délivrance</a:t>
            </a:r>
            <a:r>
              <a:rPr lang="fr-CH" noProof="0">
                <a:sym typeface="Wingdings" panose="05000000000000000000" pitchFamily="2" charset="2"/>
              </a:rPr>
              <a:t> Erreur dans </a:t>
            </a:r>
            <a:r>
              <a:rPr lang="fr-CH" noProof="0" err="1">
                <a:sym typeface="Wingdings" panose="05000000000000000000" pitchFamily="2" charset="2"/>
              </a:rPr>
              <a:t>LdT</a:t>
            </a:r>
            <a:r>
              <a:rPr lang="fr-CH" noProof="0">
                <a:sym typeface="Wingdings" panose="05000000000000000000" pitchFamily="2" charset="2"/>
              </a:rPr>
              <a:t> Erreurs dans le système  Corrections complexes par la CTUS</a:t>
            </a:r>
          </a:p>
          <a:p>
            <a:pPr marL="360363" indent="-360363"/>
            <a:r>
              <a:rPr lang="fr-CH" noProof="0">
                <a:sym typeface="Wingdings" panose="05000000000000000000" pitchFamily="2" charset="2"/>
              </a:rPr>
              <a:t>Charges administratives pour chaque association</a:t>
            </a:r>
          </a:p>
          <a:p>
            <a:pPr marL="360363" indent="-360363"/>
            <a:r>
              <a:rPr lang="fr-CH" noProof="0">
                <a:sym typeface="Wingdings" panose="05000000000000000000" pitchFamily="2" charset="2"/>
              </a:rPr>
              <a:t>Notification des nouveaux </a:t>
            </a:r>
            <a:r>
              <a:rPr lang="fr-CH" noProof="0" err="1">
                <a:sym typeface="Wingdings" panose="05000000000000000000" pitchFamily="2" charset="2"/>
              </a:rPr>
              <a:t>Ldt</a:t>
            </a:r>
            <a:r>
              <a:rPr lang="fr-CH" noProof="0">
                <a:sym typeface="Wingdings" panose="05000000000000000000" pitchFamily="2" charset="2"/>
              </a:rPr>
              <a:t> au contrôleur pour enregistrement dans le système  source d'erreurs</a:t>
            </a:r>
            <a:endParaRPr lang="fr-CH" noProof="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Auparavant – Délivrance organisée par </a:t>
            </a:r>
            <a:r>
              <a:rPr lang="fr-CH"/>
              <a:t>les </a:t>
            </a:r>
            <a:r>
              <a:rPr lang="fr-CH" noProof="0"/>
              <a:t>associations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3. Livres de travail de la CTUS</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12</a:t>
            </a:fld>
            <a:endParaRPr lang="fr-CH" noProof="0"/>
          </a:p>
        </p:txBody>
      </p:sp>
    </p:spTree>
    <p:extLst>
      <p:ext uri="{BB962C8B-B14F-4D97-AF65-F5344CB8AC3E}">
        <p14:creationId xmlns:p14="http://schemas.microsoft.com/office/powerpoint/2010/main" val="314588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58E2-4EAF-62E9-E6B4-90211C7BCCF2}"/>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9F09E713-9C28-BFEA-271B-C193606021E1}"/>
              </a:ext>
            </a:extLst>
          </p:cNvPr>
          <p:cNvSpPr>
            <a:spLocks noGrp="1"/>
          </p:cNvSpPr>
          <p:nvPr>
            <p:ph idx="1"/>
          </p:nvPr>
        </p:nvSpPr>
        <p:spPr/>
        <p:txBody>
          <a:bodyPr/>
          <a:lstStyle/>
          <a:p>
            <a:pPr marL="360363" indent="-360363"/>
            <a:r>
              <a:rPr lang="fr-CH" noProof="0"/>
              <a:t>Demande par les propriétaires de chiens dans CaniPro</a:t>
            </a:r>
          </a:p>
          <a:p>
            <a:pPr marL="360363" indent="-360363"/>
            <a:r>
              <a:rPr lang="fr-CH" noProof="0"/>
              <a:t>Téléchargement de documents </a:t>
            </a:r>
            <a:r>
              <a:rPr lang="fr-CH" noProof="0">
                <a:sym typeface="Wingdings" panose="05000000000000000000" pitchFamily="2" charset="2"/>
              </a:rPr>
              <a:t> </a:t>
            </a:r>
            <a:r>
              <a:rPr lang="fr-CH" noProof="0"/>
              <a:t>Stockage centralisé dans le système</a:t>
            </a:r>
          </a:p>
          <a:p>
            <a:pPr marL="360363" indent="-360363"/>
            <a:r>
              <a:rPr lang="fr-CH" noProof="0"/>
              <a:t>Contrôle et coordination par la CTUS</a:t>
            </a:r>
          </a:p>
          <a:p>
            <a:pPr marL="360363" indent="-360363"/>
            <a:r>
              <a:rPr lang="fr-CH" noProof="0"/>
              <a:t>Délivrance, expédition et facturation par la CTUS</a:t>
            </a:r>
          </a:p>
          <a:p>
            <a:pPr marL="360363" indent="-360363"/>
            <a:r>
              <a:rPr lang="fr-CH" noProof="0"/>
              <a:t>Dans le meilleur des cas, le </a:t>
            </a:r>
            <a:r>
              <a:rPr lang="fr-CH" noProof="0" err="1"/>
              <a:t>Ldt</a:t>
            </a:r>
            <a:r>
              <a:rPr lang="fr-CH" noProof="0"/>
              <a:t> est chez le propriétaire de chien dans les 3 jours</a:t>
            </a:r>
          </a:p>
          <a:p>
            <a:pPr marL="360363" indent="-360363"/>
            <a:r>
              <a:rPr lang="fr-CH" noProof="0"/>
              <a:t>Pas de données erronées dans le système</a:t>
            </a:r>
          </a:p>
        </p:txBody>
      </p:sp>
      <p:sp>
        <p:nvSpPr>
          <p:cNvPr id="3" name="Untertitel 2">
            <a:extLst>
              <a:ext uri="{FF2B5EF4-FFF2-40B4-BE49-F238E27FC236}">
                <a16:creationId xmlns:a16="http://schemas.microsoft.com/office/drawing/2014/main" id="{177C2A35-6575-0821-80ED-E672D1294885}"/>
              </a:ext>
            </a:extLst>
          </p:cNvPr>
          <p:cNvSpPr>
            <a:spLocks noGrp="1"/>
          </p:cNvSpPr>
          <p:nvPr>
            <p:ph type="subTitle" idx="13"/>
          </p:nvPr>
        </p:nvSpPr>
        <p:spPr/>
        <p:txBody>
          <a:bodyPr/>
          <a:lstStyle/>
          <a:p>
            <a:r>
              <a:rPr lang="fr-CH" noProof="0"/>
              <a:t> Objectif visé – Délivrance par la CTUS</a:t>
            </a:r>
          </a:p>
        </p:txBody>
      </p:sp>
      <p:sp>
        <p:nvSpPr>
          <p:cNvPr id="4" name="Titel 3">
            <a:extLst>
              <a:ext uri="{FF2B5EF4-FFF2-40B4-BE49-F238E27FC236}">
                <a16:creationId xmlns:a16="http://schemas.microsoft.com/office/drawing/2014/main" id="{0A5AEEB0-C0E0-139D-7E86-42C7A50C66A8}"/>
              </a:ext>
            </a:extLst>
          </p:cNvPr>
          <p:cNvSpPr>
            <a:spLocks noGrp="1"/>
          </p:cNvSpPr>
          <p:nvPr>
            <p:ph type="ctrTitle"/>
          </p:nvPr>
        </p:nvSpPr>
        <p:spPr/>
        <p:txBody>
          <a:bodyPr wrap="square">
            <a:noAutofit/>
          </a:bodyPr>
          <a:lstStyle/>
          <a:p>
            <a:r>
              <a:rPr lang="fr-CH" sz="2800" noProof="0"/>
              <a:t>3. Livres de travail de la CTUS</a:t>
            </a:r>
          </a:p>
        </p:txBody>
      </p:sp>
      <p:sp>
        <p:nvSpPr>
          <p:cNvPr id="5" name="Datumsplatzhalter 4">
            <a:extLst>
              <a:ext uri="{FF2B5EF4-FFF2-40B4-BE49-F238E27FC236}">
                <a16:creationId xmlns:a16="http://schemas.microsoft.com/office/drawing/2014/main" id="{60C44F9D-6F6A-4335-AB7B-1E9E61B5EEAA}"/>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D8728936-5524-5E00-766F-2A327BFBEB94}"/>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410F4824-182C-2F94-089A-328293DE540E}"/>
              </a:ext>
            </a:extLst>
          </p:cNvPr>
          <p:cNvSpPr>
            <a:spLocks noGrp="1"/>
          </p:cNvSpPr>
          <p:nvPr>
            <p:ph type="sldNum" sz="quarter" idx="4"/>
          </p:nvPr>
        </p:nvSpPr>
        <p:spPr/>
        <p:txBody>
          <a:bodyPr/>
          <a:lstStyle/>
          <a:p>
            <a:fld id="{9B27D4C7-81E0-421A-BC04-9E78EB3959F5}" type="slidenum">
              <a:rPr lang="fr-CH" noProof="0" smtClean="0"/>
              <a:pPr/>
              <a:t>13</a:t>
            </a:fld>
            <a:endParaRPr lang="fr-CH" noProof="0"/>
          </a:p>
        </p:txBody>
      </p:sp>
    </p:spTree>
    <p:extLst>
      <p:ext uri="{BB962C8B-B14F-4D97-AF65-F5344CB8AC3E}">
        <p14:creationId xmlns:p14="http://schemas.microsoft.com/office/powerpoint/2010/main" val="228797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3FED-83EB-43D3-65AC-1DE088E1E655}"/>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15C22184-46FB-AC2F-42BF-BDF49DD4DC3F}"/>
              </a:ext>
            </a:extLst>
          </p:cNvPr>
          <p:cNvSpPr>
            <a:spLocks noGrp="1"/>
          </p:cNvSpPr>
          <p:nvPr>
            <p:ph type="subTitle" idx="13"/>
          </p:nvPr>
        </p:nvSpPr>
        <p:spPr>
          <a:xfrm>
            <a:off x="396239" y="979974"/>
            <a:ext cx="8659837" cy="453648"/>
          </a:xfrm>
        </p:spPr>
        <p:txBody>
          <a:bodyPr>
            <a:normAutofit fontScale="92500" lnSpcReduction="20000"/>
          </a:bodyPr>
          <a:lstStyle/>
          <a:p>
            <a:r>
              <a:rPr lang="fr-CH" sz="1600" noProof="0"/>
              <a:t>Actuellement – Délivrance possible grâce à une association afin d'utiliser </a:t>
            </a:r>
            <a:br>
              <a:rPr lang="fr-CH" sz="1600" noProof="0"/>
            </a:br>
            <a:r>
              <a:rPr lang="fr-CH" sz="1600" noProof="0"/>
              <a:t>le stock des </a:t>
            </a:r>
            <a:r>
              <a:rPr lang="fr-CH" sz="1600" noProof="0" err="1"/>
              <a:t>Ldt</a:t>
            </a:r>
            <a:endParaRPr lang="fr-CH" sz="1600" noProof="0"/>
          </a:p>
        </p:txBody>
      </p:sp>
      <p:sp>
        <p:nvSpPr>
          <p:cNvPr id="4" name="Titel 3">
            <a:extLst>
              <a:ext uri="{FF2B5EF4-FFF2-40B4-BE49-F238E27FC236}">
                <a16:creationId xmlns:a16="http://schemas.microsoft.com/office/drawing/2014/main" id="{D451053A-1493-D634-6369-80E8999588A5}"/>
              </a:ext>
            </a:extLst>
          </p:cNvPr>
          <p:cNvSpPr>
            <a:spLocks noGrp="1"/>
          </p:cNvSpPr>
          <p:nvPr>
            <p:ph type="ctrTitle"/>
          </p:nvPr>
        </p:nvSpPr>
        <p:spPr/>
        <p:txBody>
          <a:bodyPr wrap="square">
            <a:noAutofit/>
          </a:bodyPr>
          <a:lstStyle/>
          <a:p>
            <a:pPr algn="ctr"/>
            <a:r>
              <a:rPr lang="fr-CH" sz="2800" noProof="0"/>
              <a:t>3. Livres de travail de la CTUS</a:t>
            </a:r>
          </a:p>
        </p:txBody>
      </p:sp>
      <p:sp>
        <p:nvSpPr>
          <p:cNvPr id="11" name="Flussdiagramm: Alternativer Prozess 2">
            <a:extLst>
              <a:ext uri="{FF2B5EF4-FFF2-40B4-BE49-F238E27FC236}">
                <a16:creationId xmlns:a16="http://schemas.microsoft.com/office/drawing/2014/main" id="{BA118ACB-A986-F95D-16A9-8CB38EA2B471}"/>
              </a:ext>
            </a:extLst>
          </p:cNvPr>
          <p:cNvSpPr>
            <a:spLocks noChangeArrowheads="1"/>
          </p:cNvSpPr>
          <p:nvPr/>
        </p:nvSpPr>
        <p:spPr bwMode="auto">
          <a:xfrm>
            <a:off x="3313876" y="2946536"/>
            <a:ext cx="2134594" cy="772756"/>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marL="171450" indent="-171450"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demande au propriétaire par quelle association le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doit être délivré</a:t>
            </a:r>
          </a:p>
        </p:txBody>
      </p:sp>
      <p:sp>
        <p:nvSpPr>
          <p:cNvPr id="13" name="AutoShape 1">
            <a:extLst>
              <a:ext uri="{FF2B5EF4-FFF2-40B4-BE49-F238E27FC236}">
                <a16:creationId xmlns:a16="http://schemas.microsoft.com/office/drawing/2014/main" id="{62D12692-FA25-C2F6-EB85-FB7682987523}"/>
              </a:ext>
            </a:extLst>
          </p:cNvPr>
          <p:cNvSpPr>
            <a:spLocks noChangeArrowheads="1"/>
          </p:cNvSpPr>
          <p:nvPr/>
        </p:nvSpPr>
        <p:spPr bwMode="auto">
          <a:xfrm>
            <a:off x="247651" y="4483137"/>
            <a:ext cx="1461238" cy="774700"/>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100" b="1" noProof="0">
                <a:ea typeface="Calibri" panose="020F0502020204030204" pitchFamily="34" charset="0"/>
                <a:cs typeface="Times New Roman" panose="02020603050405020304" pitchFamily="18" charset="0"/>
              </a:rPr>
              <a:t>Contrôleur:</a:t>
            </a:r>
          </a:p>
          <a:p>
            <a:pPr algn="ctr" eaLnBrk="0" fontAlgn="base" hangingPunct="0">
              <a:spcBef>
                <a:spcPct val="0"/>
              </a:spcBef>
              <a:spcAft>
                <a:spcPct val="0"/>
              </a:spcAft>
            </a:pPr>
            <a:r>
              <a:rPr lang="fr-CH" sz="1100" noProof="0">
                <a:ea typeface="Calibri" panose="020F0502020204030204" pitchFamily="34" charset="0"/>
                <a:cs typeface="Times New Roman" panose="02020603050405020304" pitchFamily="18" charset="0"/>
              </a:rPr>
              <a:t>- demande à l'association s'il reste des </a:t>
            </a:r>
            <a:r>
              <a:rPr lang="fr-CH" sz="1100" noProof="0" err="1">
                <a:ea typeface="Calibri" panose="020F0502020204030204" pitchFamily="34" charset="0"/>
                <a:cs typeface="Times New Roman" panose="02020603050405020304" pitchFamily="18" charset="0"/>
              </a:rPr>
              <a:t>Ldt</a:t>
            </a:r>
            <a:r>
              <a:rPr lang="fr-CH" sz="1100" noProof="0">
                <a:ea typeface="Calibri" panose="020F0502020204030204" pitchFamily="34" charset="0"/>
                <a:cs typeface="Times New Roman" panose="02020603050405020304" pitchFamily="18" charset="0"/>
              </a:rPr>
              <a:t> disponibles</a:t>
            </a:r>
            <a:endParaRPr lang="fr-CH" sz="1100" noProof="0"/>
          </a:p>
        </p:txBody>
      </p:sp>
      <p:sp>
        <p:nvSpPr>
          <p:cNvPr id="14" name="AutoShape 7">
            <a:extLst>
              <a:ext uri="{FF2B5EF4-FFF2-40B4-BE49-F238E27FC236}">
                <a16:creationId xmlns:a16="http://schemas.microsoft.com/office/drawing/2014/main" id="{5334F727-DDC2-59BB-6BAA-78F8AF66C950}"/>
              </a:ext>
            </a:extLst>
          </p:cNvPr>
          <p:cNvSpPr>
            <a:spLocks noChangeArrowheads="1"/>
          </p:cNvSpPr>
          <p:nvPr/>
        </p:nvSpPr>
        <p:spPr bwMode="auto">
          <a:xfrm>
            <a:off x="6140113" y="5027544"/>
            <a:ext cx="2109612" cy="1283778"/>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marL="171454" indent="-171454"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crée l'étiquette </a:t>
            </a:r>
          </a:p>
          <a:p>
            <a:pPr marL="171454" indent="-171454"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envoie l'étiquette à l'association. </a:t>
            </a:r>
          </a:p>
          <a:p>
            <a:pPr marL="171454" indent="-171454" algn="ctr" eaLnBrk="0" fontAlgn="base" hangingPunct="0">
              <a:spcBef>
                <a:spcPct val="0"/>
              </a:spcBef>
              <a:spcAft>
                <a:spcPct val="0"/>
              </a:spcAft>
              <a:buFontTx/>
              <a:buChar char="-"/>
            </a:pPr>
            <a:r>
              <a:rPr lang="fr-CH" sz="1200" b="1" noProof="0">
                <a:ea typeface="Calibri" panose="020F0502020204030204" pitchFamily="34" charset="0"/>
                <a:cs typeface="Times New Roman" panose="02020603050405020304" pitchFamily="18" charset="0"/>
              </a:rPr>
              <a:t>Association:</a:t>
            </a:r>
          </a:p>
          <a:p>
            <a:pPr marL="171454" indent="-171454"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délivre le </a:t>
            </a:r>
            <a:r>
              <a:rPr lang="fr-CH" sz="1200" noProof="0" err="1">
                <a:ea typeface="Calibri" panose="020F0502020204030204" pitchFamily="34" charset="0"/>
                <a:cs typeface="Times New Roman" panose="02020603050405020304" pitchFamily="18" charset="0"/>
              </a:rPr>
              <a:t>Ldt</a:t>
            </a:r>
            <a:endParaRPr lang="fr-CH" sz="1200" noProof="0">
              <a:ea typeface="Calibri" panose="020F0502020204030204" pitchFamily="34" charset="0"/>
              <a:cs typeface="Times New Roman" panose="02020603050405020304" pitchFamily="18" charset="0"/>
            </a:endParaRPr>
          </a:p>
          <a:p>
            <a:pPr marL="171454" indent="-171454"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vend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aux propriétaires</a:t>
            </a:r>
            <a:endParaRPr lang="fr-CH" sz="1200" noProof="0"/>
          </a:p>
        </p:txBody>
      </p:sp>
      <p:sp>
        <p:nvSpPr>
          <p:cNvPr id="15" name="AutoShape 2">
            <a:extLst>
              <a:ext uri="{FF2B5EF4-FFF2-40B4-BE49-F238E27FC236}">
                <a16:creationId xmlns:a16="http://schemas.microsoft.com/office/drawing/2014/main" id="{54C436F2-3AA4-2D4C-65D6-693ABAFDC924}"/>
              </a:ext>
            </a:extLst>
          </p:cNvPr>
          <p:cNvSpPr>
            <a:spLocks noChangeArrowheads="1"/>
          </p:cNvSpPr>
          <p:nvPr/>
        </p:nvSpPr>
        <p:spPr bwMode="auto">
          <a:xfrm>
            <a:off x="6158813" y="1701461"/>
            <a:ext cx="2105026" cy="977236"/>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 crée l'étiquette</a:t>
            </a:r>
          </a:p>
          <a:p>
            <a:pPr marL="171450" indent="-171450"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délivre le </a:t>
            </a:r>
            <a:r>
              <a:rPr lang="fr-CH" sz="1200" noProof="0" err="1">
                <a:ea typeface="Calibri" panose="020F0502020204030204" pitchFamily="34" charset="0"/>
                <a:cs typeface="Times New Roman" panose="02020603050405020304" pitchFamily="18" charset="0"/>
              </a:rPr>
              <a:t>Ldt</a:t>
            </a:r>
            <a:endParaRPr lang="fr-CH" sz="1200" noProof="0">
              <a:ea typeface="Calibri" panose="020F0502020204030204" pitchFamily="34" charset="0"/>
              <a:cs typeface="Times New Roman" panose="02020603050405020304" pitchFamily="18" charset="0"/>
            </a:endParaRPr>
          </a:p>
          <a:p>
            <a:pPr marL="171450" indent="-171450"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envoie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avec facture au propriétaire</a:t>
            </a:r>
          </a:p>
        </p:txBody>
      </p:sp>
      <p:sp>
        <p:nvSpPr>
          <p:cNvPr id="16" name="Flussdiagramm: Dokument 4">
            <a:extLst>
              <a:ext uri="{FF2B5EF4-FFF2-40B4-BE49-F238E27FC236}">
                <a16:creationId xmlns:a16="http://schemas.microsoft.com/office/drawing/2014/main" id="{11F85BA6-CC03-01B3-C99E-17723A809E17}"/>
              </a:ext>
            </a:extLst>
          </p:cNvPr>
          <p:cNvSpPr>
            <a:spLocks noChangeArrowheads="1"/>
          </p:cNvSpPr>
          <p:nvPr/>
        </p:nvSpPr>
        <p:spPr bwMode="auto">
          <a:xfrm>
            <a:off x="3823321" y="5702889"/>
            <a:ext cx="1706908" cy="860605"/>
          </a:xfrm>
          <a:prstGeom prst="flowChartDocument">
            <a:avLst/>
          </a:prstGeom>
          <a:solidFill>
            <a:srgbClr val="FFC00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Liste des contrôleurs internes</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«Associations qui n'ont plus des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rouges»</a:t>
            </a:r>
            <a:endParaRPr lang="fr-CH" sz="1200" noProof="0"/>
          </a:p>
        </p:txBody>
      </p:sp>
      <p:sp>
        <p:nvSpPr>
          <p:cNvPr id="18" name="Flussdiagramm: Alternativer Prozess 17">
            <a:extLst>
              <a:ext uri="{FF2B5EF4-FFF2-40B4-BE49-F238E27FC236}">
                <a16:creationId xmlns:a16="http://schemas.microsoft.com/office/drawing/2014/main" id="{AA7547D5-E532-D42D-6B01-5DAA923F0DF0}"/>
              </a:ext>
            </a:extLst>
          </p:cNvPr>
          <p:cNvSpPr/>
          <p:nvPr/>
        </p:nvSpPr>
        <p:spPr>
          <a:xfrm>
            <a:off x="247650" y="1701462"/>
            <a:ext cx="1473479" cy="977236"/>
          </a:xfrm>
          <a:prstGeom prst="flowChartAlternateProcess">
            <a:avLst/>
          </a:prstGeom>
          <a:solidFill>
            <a:srgbClr val="92D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Propriétaire:</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 soumet une demande pour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rouge dans CaniPro</a:t>
            </a:r>
          </a:p>
        </p:txBody>
      </p:sp>
      <p:sp>
        <p:nvSpPr>
          <p:cNvPr id="21" name="AutoShape 2">
            <a:extLst>
              <a:ext uri="{FF2B5EF4-FFF2-40B4-BE49-F238E27FC236}">
                <a16:creationId xmlns:a16="http://schemas.microsoft.com/office/drawing/2014/main" id="{98B7174A-5A24-C8BE-C9DD-877FB3878445}"/>
              </a:ext>
            </a:extLst>
          </p:cNvPr>
          <p:cNvSpPr>
            <a:spLocks noChangeArrowheads="1"/>
          </p:cNvSpPr>
          <p:nvPr/>
        </p:nvSpPr>
        <p:spPr bwMode="auto">
          <a:xfrm>
            <a:off x="6158813" y="3703105"/>
            <a:ext cx="2105026" cy="488109"/>
          </a:xfrm>
          <a:prstGeom prst="flowChartAlternateProcess">
            <a:avLst/>
          </a:prstGeom>
          <a:solidFill>
            <a:srgbClr val="00B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Propriétaire:</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 reçoit </a:t>
            </a:r>
            <a:r>
              <a:rPr lang="fr-CH" sz="1200" noProof="0" err="1">
                <a:ea typeface="Calibri" panose="020F0502020204030204" pitchFamily="34" charset="0"/>
                <a:cs typeface="Times New Roman" panose="02020603050405020304" pitchFamily="18" charset="0"/>
              </a:rPr>
              <a:t>Ldt</a:t>
            </a:r>
            <a:endParaRPr lang="fr-CH" sz="1200" noProof="0">
              <a:ea typeface="Calibri" panose="020F0502020204030204" pitchFamily="34" charset="0"/>
              <a:cs typeface="Times New Roman" panose="02020603050405020304" pitchFamily="18" charset="0"/>
            </a:endParaRPr>
          </a:p>
        </p:txBody>
      </p:sp>
      <p:cxnSp>
        <p:nvCxnSpPr>
          <p:cNvPr id="22" name="Gerade Verbindung mit Pfeil 42">
            <a:extLst>
              <a:ext uri="{FF2B5EF4-FFF2-40B4-BE49-F238E27FC236}">
                <a16:creationId xmlns:a16="http://schemas.microsoft.com/office/drawing/2014/main" id="{F75CAA2A-25DD-6887-5640-49D0D8ADFF21}"/>
              </a:ext>
            </a:extLst>
          </p:cNvPr>
          <p:cNvCxnSpPr>
            <a:cxnSpLocks/>
            <a:stCxn id="14" idx="0"/>
            <a:endCxn id="21" idx="2"/>
          </p:cNvCxnSpPr>
          <p:nvPr/>
        </p:nvCxnSpPr>
        <p:spPr>
          <a:xfrm flipV="1">
            <a:off x="7194919" y="4191214"/>
            <a:ext cx="16407" cy="83633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42">
            <a:extLst>
              <a:ext uri="{FF2B5EF4-FFF2-40B4-BE49-F238E27FC236}">
                <a16:creationId xmlns:a16="http://schemas.microsoft.com/office/drawing/2014/main" id="{CB66F68F-79B6-67CA-CA24-4B2A0E474B2D}"/>
              </a:ext>
            </a:extLst>
          </p:cNvPr>
          <p:cNvCxnSpPr>
            <a:cxnSpLocks/>
            <a:stCxn id="15" idx="2"/>
            <a:endCxn id="21" idx="0"/>
          </p:cNvCxnSpPr>
          <p:nvPr/>
        </p:nvCxnSpPr>
        <p:spPr>
          <a:xfrm>
            <a:off x="7211326" y="2678697"/>
            <a:ext cx="0" cy="10244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061DB272-23AD-9928-DDE5-F09586885FAD}"/>
              </a:ext>
            </a:extLst>
          </p:cNvPr>
          <p:cNvCxnSpPr>
            <a:cxnSpLocks/>
            <a:endCxn id="16" idx="1"/>
          </p:cNvCxnSpPr>
          <p:nvPr/>
        </p:nvCxnSpPr>
        <p:spPr>
          <a:xfrm>
            <a:off x="1708888" y="5013362"/>
            <a:ext cx="2114433" cy="1119830"/>
          </a:xfrm>
          <a:prstGeom prst="bentConnector3">
            <a:avLst>
              <a:gd name="adj1" fmla="val 50000"/>
            </a:avLst>
          </a:prstGeom>
          <a:ln w="19050">
            <a:solidFill>
              <a:srgbClr val="FFC0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pic>
        <p:nvPicPr>
          <p:cNvPr id="43" name="Picture 2" descr="E-Mail SVG, Mail eps, Mail-Symbol, eMail Clipart, eMail-Taste, eMail  geschnitten Dateien, Mail Silhouette, eMail DXF, eMail Png, Mail-Symbol,  Symbol">
            <a:extLst>
              <a:ext uri="{FF2B5EF4-FFF2-40B4-BE49-F238E27FC236}">
                <a16:creationId xmlns:a16="http://schemas.microsoft.com/office/drawing/2014/main" id="{36238A70-2566-2CBB-8BEF-54C2CE677F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3359415" y="2887914"/>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Mail SVG, Mail eps, Mail-Symbol, eMail Clipart, eMail-Taste, eMail  geschnitten Dateien, Mail Silhouette, eMail DXF, eMail Png, Mail-Symbol,  Symbol">
            <a:extLst>
              <a:ext uri="{FF2B5EF4-FFF2-40B4-BE49-F238E27FC236}">
                <a16:creationId xmlns:a16="http://schemas.microsoft.com/office/drawing/2014/main" id="{61A433DD-8DEF-3C5B-0BB9-282D4065F97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5268982" y="3549549"/>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E-Mail SVG, Mail eps, Mail-Symbol, eMail Clipart, eMail-Taste, eMail  geschnitten Dateien, Mail Silhouette, eMail DXF, eMail Png, Mail-Symbol,  Symbol">
            <a:extLst>
              <a:ext uri="{FF2B5EF4-FFF2-40B4-BE49-F238E27FC236}">
                <a16:creationId xmlns:a16="http://schemas.microsoft.com/office/drawing/2014/main" id="{3C9CF35B-E570-5AB2-9C0B-4CFEE33B2D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223680" y="4384738"/>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E-Mail SVG, Mail eps, Mail-Symbol, eMail Clipart, eMail-Taste, eMail  geschnitten Dateien, Mail Silhouette, eMail DXF, eMail Png, Mail-Symbol,  Symbol">
            <a:extLst>
              <a:ext uri="{FF2B5EF4-FFF2-40B4-BE49-F238E27FC236}">
                <a16:creationId xmlns:a16="http://schemas.microsoft.com/office/drawing/2014/main" id="{011181E6-1316-F8D5-970C-A6C0DA88EA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1546116" y="5130326"/>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Mail Symbol Bilder - Kostenloser Download auf Freepik">
            <a:extLst>
              <a:ext uri="{FF2B5EF4-FFF2-40B4-BE49-F238E27FC236}">
                <a16:creationId xmlns:a16="http://schemas.microsoft.com/office/drawing/2014/main" id="{F9557260-3344-9A18-3BF2-74B2C7AAFB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t="24943" r="12421" b="23042"/>
          <a:stretch/>
        </p:blipFill>
        <p:spPr bwMode="auto">
          <a:xfrm>
            <a:off x="7041871" y="2742966"/>
            <a:ext cx="333374" cy="2173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Mail Symbol Bilder - Kostenloser Download auf Freepik">
            <a:extLst>
              <a:ext uri="{FF2B5EF4-FFF2-40B4-BE49-F238E27FC236}">
                <a16:creationId xmlns:a16="http://schemas.microsoft.com/office/drawing/2014/main" id="{680A201D-4405-5C1D-885D-902D034749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t="24943" r="12421" b="23042"/>
          <a:stretch/>
        </p:blipFill>
        <p:spPr bwMode="auto">
          <a:xfrm>
            <a:off x="6210388" y="5215622"/>
            <a:ext cx="333374" cy="2173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Mail Symbol Bilder - Kostenloser Download auf Freepik">
            <a:extLst>
              <a:ext uri="{FF2B5EF4-FFF2-40B4-BE49-F238E27FC236}">
                <a16:creationId xmlns:a16="http://schemas.microsoft.com/office/drawing/2014/main" id="{9D1E9DCA-B94C-AA12-BC7D-2F670A5276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t="24943" r="12421" b="23042"/>
          <a:stretch/>
        </p:blipFill>
        <p:spPr bwMode="auto">
          <a:xfrm>
            <a:off x="7036435" y="4727513"/>
            <a:ext cx="333374" cy="217382"/>
          </a:xfrm>
          <a:prstGeom prst="rect">
            <a:avLst/>
          </a:prstGeom>
          <a:noFill/>
          <a:extLst>
            <a:ext uri="{909E8E84-426E-40DD-AFC4-6F175D3DCCD1}">
              <a14:hiddenFill xmlns:a14="http://schemas.microsoft.com/office/drawing/2010/main">
                <a:solidFill>
                  <a:srgbClr val="FFFFFF"/>
                </a:solidFill>
              </a14:hiddenFill>
            </a:ext>
          </a:extLst>
        </p:spPr>
      </p:pic>
      <p:sp>
        <p:nvSpPr>
          <p:cNvPr id="291" name="Datumsplatzhalter 4">
            <a:extLst>
              <a:ext uri="{FF2B5EF4-FFF2-40B4-BE49-F238E27FC236}">
                <a16:creationId xmlns:a16="http://schemas.microsoft.com/office/drawing/2014/main" id="{826B10B1-5267-6C6E-D883-A5C61C0EB3A6}"/>
              </a:ext>
            </a:extLst>
          </p:cNvPr>
          <p:cNvSpPr>
            <a:spLocks noGrp="1"/>
          </p:cNvSpPr>
          <p:nvPr>
            <p:ph type="dt" sz="half" idx="2"/>
          </p:nvPr>
        </p:nvSpPr>
        <p:spPr>
          <a:xfrm>
            <a:off x="396239" y="6569478"/>
            <a:ext cx="900000" cy="196389"/>
          </a:xfrm>
        </p:spPr>
        <p:txBody>
          <a:bodyPr/>
          <a:lstStyle/>
          <a:p>
            <a:r>
              <a:rPr lang="fr-CH" noProof="0"/>
              <a:t>21.08.2025</a:t>
            </a:r>
          </a:p>
        </p:txBody>
      </p:sp>
      <p:sp>
        <p:nvSpPr>
          <p:cNvPr id="292" name="Fußzeilenplatzhalter 5">
            <a:extLst>
              <a:ext uri="{FF2B5EF4-FFF2-40B4-BE49-F238E27FC236}">
                <a16:creationId xmlns:a16="http://schemas.microsoft.com/office/drawing/2014/main" id="{E34442A2-4974-FC5C-65B4-ED69CC37E12D}"/>
              </a:ext>
            </a:extLst>
          </p:cNvPr>
          <p:cNvSpPr>
            <a:spLocks noGrp="1"/>
          </p:cNvSpPr>
          <p:nvPr>
            <p:ph type="ftr" sz="quarter" idx="3"/>
          </p:nvPr>
        </p:nvSpPr>
        <p:spPr>
          <a:xfrm>
            <a:off x="1428750" y="6569478"/>
            <a:ext cx="6300000" cy="196389"/>
          </a:xfrm>
        </p:spPr>
        <p:txBody>
          <a:bodyPr/>
          <a:lstStyle/>
          <a:p>
            <a:r>
              <a:rPr lang="fr-CH" noProof="0"/>
              <a:t>Conférence des présidents 2025</a:t>
            </a:r>
          </a:p>
        </p:txBody>
      </p:sp>
      <p:sp>
        <p:nvSpPr>
          <p:cNvPr id="293" name="Foliennummernplatzhalter 6">
            <a:extLst>
              <a:ext uri="{FF2B5EF4-FFF2-40B4-BE49-F238E27FC236}">
                <a16:creationId xmlns:a16="http://schemas.microsoft.com/office/drawing/2014/main" id="{017861A3-DB72-AAC6-1A5E-1D62F28D2B8D}"/>
              </a:ext>
            </a:extLst>
          </p:cNvPr>
          <p:cNvSpPr>
            <a:spLocks noGrp="1"/>
          </p:cNvSpPr>
          <p:nvPr>
            <p:ph type="sldNum" sz="quarter" idx="4"/>
          </p:nvPr>
        </p:nvSpPr>
        <p:spPr>
          <a:xfrm>
            <a:off x="7847761" y="6569478"/>
            <a:ext cx="900000" cy="196389"/>
          </a:xfrm>
        </p:spPr>
        <p:txBody>
          <a:bodyPr/>
          <a:lstStyle/>
          <a:p>
            <a:fld id="{9B27D4C7-81E0-421A-BC04-9E78EB3959F5}" type="slidenum">
              <a:rPr lang="fr-CH" noProof="0" smtClean="0"/>
              <a:pPr/>
              <a:t>14</a:t>
            </a:fld>
            <a:endParaRPr lang="fr-CH" noProof="0"/>
          </a:p>
        </p:txBody>
      </p:sp>
      <p:cxnSp>
        <p:nvCxnSpPr>
          <p:cNvPr id="299" name="Gerade Verbindung mit Pfeil 298">
            <a:extLst>
              <a:ext uri="{FF2B5EF4-FFF2-40B4-BE49-F238E27FC236}">
                <a16:creationId xmlns:a16="http://schemas.microsoft.com/office/drawing/2014/main" id="{FAC680ED-A853-1414-4A18-EF9A062B577B}"/>
              </a:ext>
            </a:extLst>
          </p:cNvPr>
          <p:cNvCxnSpPr>
            <a:cxnSpLocks/>
            <a:stCxn id="18" idx="3"/>
            <a:endCxn id="316" idx="1"/>
          </p:cNvCxnSpPr>
          <p:nvPr/>
        </p:nvCxnSpPr>
        <p:spPr>
          <a:xfrm>
            <a:off x="1721129" y="2190080"/>
            <a:ext cx="285533" cy="159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2" name="Gerade Verbindung mit Pfeil 301">
            <a:extLst>
              <a:ext uri="{FF2B5EF4-FFF2-40B4-BE49-F238E27FC236}">
                <a16:creationId xmlns:a16="http://schemas.microsoft.com/office/drawing/2014/main" id="{A33D8B60-394F-E644-77BC-8C4E9409B2D7}"/>
              </a:ext>
            </a:extLst>
          </p:cNvPr>
          <p:cNvCxnSpPr>
            <a:cxnSpLocks/>
            <a:stCxn id="316" idx="3"/>
            <a:endCxn id="319" idx="1"/>
          </p:cNvCxnSpPr>
          <p:nvPr/>
        </p:nvCxnSpPr>
        <p:spPr>
          <a:xfrm flipV="1">
            <a:off x="3157755" y="2186689"/>
            <a:ext cx="475338" cy="49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5" name="Gerade Verbindung mit Pfeil 304">
            <a:extLst>
              <a:ext uri="{FF2B5EF4-FFF2-40B4-BE49-F238E27FC236}">
                <a16:creationId xmlns:a16="http://schemas.microsoft.com/office/drawing/2014/main" id="{8FD37805-31B2-C7FB-255F-DA7EDD9EB10C}"/>
              </a:ext>
            </a:extLst>
          </p:cNvPr>
          <p:cNvCxnSpPr>
            <a:cxnSpLocks/>
            <a:stCxn id="319" idx="3"/>
            <a:endCxn id="15" idx="1"/>
          </p:cNvCxnSpPr>
          <p:nvPr/>
        </p:nvCxnSpPr>
        <p:spPr>
          <a:xfrm>
            <a:off x="5129253" y="2186689"/>
            <a:ext cx="1029560" cy="33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6" name="Rechteck 315">
            <a:extLst>
              <a:ext uri="{FF2B5EF4-FFF2-40B4-BE49-F238E27FC236}">
                <a16:creationId xmlns:a16="http://schemas.microsoft.com/office/drawing/2014/main" id="{FFD36153-F60B-6A93-9690-61F2CD72BF77}"/>
              </a:ext>
            </a:extLst>
          </p:cNvPr>
          <p:cNvSpPr/>
          <p:nvPr/>
        </p:nvSpPr>
        <p:spPr>
          <a:xfrm>
            <a:off x="2006662" y="1699491"/>
            <a:ext cx="1151093" cy="984370"/>
          </a:xfrm>
          <a:prstGeom prst="rect">
            <a:avLst/>
          </a:prstGeom>
          <a:solidFill>
            <a:srgbClr val="FFFF00"/>
          </a:solidFill>
          <a:ln w="12700">
            <a:solidFill>
              <a:srgbClr val="09101D"/>
            </a:solidFill>
            <a:miter lim="800000"/>
            <a:headEnd/>
            <a:tailEnd/>
          </a:ln>
        </p:spPr>
        <p:txBody>
          <a:bodyPr vert="horz" wrap="square" lIns="0" tIns="0" rIns="0" bIns="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vérifie si le propriétaire est membre de </a:t>
            </a:r>
            <a:r>
              <a:rPr lang="fr-CH" sz="1200" b="1" u="sng" noProof="0">
                <a:ea typeface="Calibri" panose="020F0502020204030204" pitchFamily="34" charset="0"/>
                <a:cs typeface="Times New Roman" panose="02020603050405020304" pitchFamily="18" charset="0"/>
              </a:rPr>
              <a:t>plusieurs</a:t>
            </a:r>
            <a:r>
              <a:rPr lang="fr-CH" sz="1200" noProof="0">
                <a:ea typeface="Calibri" panose="020F0502020204030204" pitchFamily="34" charset="0"/>
                <a:cs typeface="Times New Roman" panose="02020603050405020304" pitchFamily="18" charset="0"/>
              </a:rPr>
              <a:t> clubs</a:t>
            </a:r>
            <a:endParaRPr lang="fr-CH" sz="1200" noProof="0"/>
          </a:p>
        </p:txBody>
      </p:sp>
      <p:sp>
        <p:nvSpPr>
          <p:cNvPr id="319" name="Rechteck 318">
            <a:extLst>
              <a:ext uri="{FF2B5EF4-FFF2-40B4-BE49-F238E27FC236}">
                <a16:creationId xmlns:a16="http://schemas.microsoft.com/office/drawing/2014/main" id="{E32719E4-E97E-6434-3845-65DA6E866F77}"/>
              </a:ext>
            </a:extLst>
          </p:cNvPr>
          <p:cNvSpPr/>
          <p:nvPr/>
        </p:nvSpPr>
        <p:spPr>
          <a:xfrm>
            <a:off x="3633093" y="1694681"/>
            <a:ext cx="1496160" cy="984016"/>
          </a:xfrm>
          <a:prstGeom prst="rect">
            <a:avLst/>
          </a:prstGeom>
          <a:solidFill>
            <a:srgbClr val="FFFF00"/>
          </a:solidFill>
          <a:ln w="12700">
            <a:solidFill>
              <a:srgbClr val="09101D"/>
            </a:solidFill>
            <a:miter lim="800000"/>
            <a:headEnd/>
            <a:tailEnd/>
          </a:ln>
        </p:spPr>
        <p:txBody>
          <a:bodyPr vert="horz" wrap="square" lIns="0" tIns="0" rIns="0" bIns="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vérifie si </a:t>
            </a:r>
            <a:r>
              <a:rPr lang="fr-CH" sz="1200" b="1" u="sng" noProof="0">
                <a:ea typeface="Calibri" panose="020F0502020204030204" pitchFamily="34" charset="0"/>
                <a:cs typeface="Times New Roman" panose="02020603050405020304" pitchFamily="18" charset="0"/>
              </a:rPr>
              <a:t>tous</a:t>
            </a:r>
            <a:r>
              <a:rPr lang="fr-CH" sz="1200" noProof="0">
                <a:ea typeface="Calibri" panose="020F0502020204030204" pitchFamily="34" charset="0"/>
                <a:cs typeface="Times New Roman" panose="02020603050405020304" pitchFamily="18" charset="0"/>
              </a:rPr>
              <a:t> les clubs figurent déjà sur la liste.</a:t>
            </a:r>
            <a:endParaRPr lang="fr-CH" sz="1200" noProof="0"/>
          </a:p>
        </p:txBody>
      </p:sp>
      <p:sp>
        <p:nvSpPr>
          <p:cNvPr id="323" name="Rechteck 322">
            <a:extLst>
              <a:ext uri="{FF2B5EF4-FFF2-40B4-BE49-F238E27FC236}">
                <a16:creationId xmlns:a16="http://schemas.microsoft.com/office/drawing/2014/main" id="{342BCA0B-9B4C-0E53-7338-6B33B9F98D3F}"/>
              </a:ext>
            </a:extLst>
          </p:cNvPr>
          <p:cNvSpPr/>
          <p:nvPr/>
        </p:nvSpPr>
        <p:spPr>
          <a:xfrm>
            <a:off x="247650" y="3448883"/>
            <a:ext cx="1473479" cy="746688"/>
          </a:xfrm>
          <a:prstGeom prst="rect">
            <a:avLst/>
          </a:prstGeom>
          <a:solidFill>
            <a:srgbClr val="FFFF00"/>
          </a:solidFill>
          <a:ln w="12700">
            <a:solidFill>
              <a:srgbClr val="09101D"/>
            </a:solidFill>
            <a:miter lim="800000"/>
            <a:headEnd/>
            <a:tailEnd/>
          </a:ln>
        </p:spPr>
        <p:txBody>
          <a:bodyPr vert="horz" wrap="square" lIns="0" tIns="0" rIns="0" bIns="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vérifie si l'association figure déjà sur la liste</a:t>
            </a:r>
          </a:p>
        </p:txBody>
      </p:sp>
      <p:cxnSp>
        <p:nvCxnSpPr>
          <p:cNvPr id="325" name="Verbinder: gewinkelt 324">
            <a:extLst>
              <a:ext uri="{FF2B5EF4-FFF2-40B4-BE49-F238E27FC236}">
                <a16:creationId xmlns:a16="http://schemas.microsoft.com/office/drawing/2014/main" id="{9C8D7C27-411D-E06F-48E5-CDBD8A107BF2}"/>
              </a:ext>
            </a:extLst>
          </p:cNvPr>
          <p:cNvCxnSpPr>
            <a:cxnSpLocks/>
            <a:stCxn id="316" idx="2"/>
            <a:endCxn id="323" idx="0"/>
          </p:cNvCxnSpPr>
          <p:nvPr/>
        </p:nvCxnSpPr>
        <p:spPr>
          <a:xfrm rot="5400000">
            <a:off x="1400789" y="2267463"/>
            <a:ext cx="765022" cy="1597819"/>
          </a:xfrm>
          <a:prstGeom prst="bentConnector3">
            <a:avLst>
              <a:gd name="adj1" fmla="val 8486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3DB4E965-4320-22A4-FB4A-2A5330F6EA25}"/>
              </a:ext>
            </a:extLst>
          </p:cNvPr>
          <p:cNvSpPr/>
          <p:nvPr/>
        </p:nvSpPr>
        <p:spPr>
          <a:xfrm>
            <a:off x="3227484" y="2107423"/>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qui</a:t>
            </a:r>
          </a:p>
        </p:txBody>
      </p:sp>
      <p:sp>
        <p:nvSpPr>
          <p:cNvPr id="32" name="Rechteck 31">
            <a:extLst>
              <a:ext uri="{FF2B5EF4-FFF2-40B4-BE49-F238E27FC236}">
                <a16:creationId xmlns:a16="http://schemas.microsoft.com/office/drawing/2014/main" id="{D7CB00B0-FF1A-12C5-DB47-E4BCAD566D9B}"/>
              </a:ext>
            </a:extLst>
          </p:cNvPr>
          <p:cNvSpPr/>
          <p:nvPr/>
        </p:nvSpPr>
        <p:spPr>
          <a:xfrm>
            <a:off x="2454952" y="2755300"/>
            <a:ext cx="262887" cy="14287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no</a:t>
            </a:r>
          </a:p>
        </p:txBody>
      </p:sp>
      <p:sp>
        <p:nvSpPr>
          <p:cNvPr id="31" name="Rechteck 30">
            <a:extLst>
              <a:ext uri="{FF2B5EF4-FFF2-40B4-BE49-F238E27FC236}">
                <a16:creationId xmlns:a16="http://schemas.microsoft.com/office/drawing/2014/main" id="{C17B3532-296B-B60A-CFAC-76082C35A9BA}"/>
              </a:ext>
            </a:extLst>
          </p:cNvPr>
          <p:cNvSpPr/>
          <p:nvPr/>
        </p:nvSpPr>
        <p:spPr>
          <a:xfrm>
            <a:off x="5224413" y="2109597"/>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qui</a:t>
            </a:r>
          </a:p>
        </p:txBody>
      </p:sp>
      <p:cxnSp>
        <p:nvCxnSpPr>
          <p:cNvPr id="332" name="Gerade Verbindung mit Pfeil 331">
            <a:extLst>
              <a:ext uri="{FF2B5EF4-FFF2-40B4-BE49-F238E27FC236}">
                <a16:creationId xmlns:a16="http://schemas.microsoft.com/office/drawing/2014/main" id="{0AFB5A57-CB28-E906-9496-3BEA0A1868E0}"/>
              </a:ext>
            </a:extLst>
          </p:cNvPr>
          <p:cNvCxnSpPr>
            <a:cxnSpLocks/>
            <a:stCxn id="319" idx="2"/>
            <a:endCxn id="11" idx="0"/>
          </p:cNvCxnSpPr>
          <p:nvPr/>
        </p:nvCxnSpPr>
        <p:spPr>
          <a:xfrm>
            <a:off x="4381173" y="2678697"/>
            <a:ext cx="0" cy="26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hteck 41">
            <a:extLst>
              <a:ext uri="{FF2B5EF4-FFF2-40B4-BE49-F238E27FC236}">
                <a16:creationId xmlns:a16="http://schemas.microsoft.com/office/drawing/2014/main" id="{CFDBC095-A447-839D-475C-E4E17D008FAA}"/>
              </a:ext>
            </a:extLst>
          </p:cNvPr>
          <p:cNvSpPr/>
          <p:nvPr/>
        </p:nvSpPr>
        <p:spPr>
          <a:xfrm>
            <a:off x="4249729" y="2704840"/>
            <a:ext cx="262887" cy="14287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no</a:t>
            </a:r>
          </a:p>
        </p:txBody>
      </p:sp>
      <p:cxnSp>
        <p:nvCxnSpPr>
          <p:cNvPr id="336" name="Gerade Verbindung mit Pfeil 335">
            <a:extLst>
              <a:ext uri="{FF2B5EF4-FFF2-40B4-BE49-F238E27FC236}">
                <a16:creationId xmlns:a16="http://schemas.microsoft.com/office/drawing/2014/main" id="{683AED7A-A309-4D66-822D-176027E8723C}"/>
              </a:ext>
            </a:extLst>
          </p:cNvPr>
          <p:cNvCxnSpPr>
            <a:cxnSpLocks/>
            <a:stCxn id="11" idx="1"/>
            <a:endCxn id="323" idx="0"/>
          </p:cNvCxnSpPr>
          <p:nvPr/>
        </p:nvCxnSpPr>
        <p:spPr>
          <a:xfrm rot="10800000" flipV="1">
            <a:off x="984390" y="3332913"/>
            <a:ext cx="2329486" cy="115969"/>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CEA48979-3472-9BC6-1933-71D98A420D1E}"/>
              </a:ext>
            </a:extLst>
          </p:cNvPr>
          <p:cNvCxnSpPr>
            <a:cxnSpLocks/>
            <a:stCxn id="323" idx="2"/>
            <a:endCxn id="13" idx="0"/>
          </p:cNvCxnSpPr>
          <p:nvPr/>
        </p:nvCxnSpPr>
        <p:spPr>
          <a:xfrm flipH="1">
            <a:off x="978270" y="4195571"/>
            <a:ext cx="6120" cy="28756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35239CA8-E43A-1796-5340-FDAD8F2EA77A}"/>
              </a:ext>
            </a:extLst>
          </p:cNvPr>
          <p:cNvSpPr/>
          <p:nvPr/>
        </p:nvSpPr>
        <p:spPr>
          <a:xfrm>
            <a:off x="855495" y="4232156"/>
            <a:ext cx="262887" cy="14287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no</a:t>
            </a:r>
          </a:p>
        </p:txBody>
      </p:sp>
      <p:cxnSp>
        <p:nvCxnSpPr>
          <p:cNvPr id="357" name="Verbinder: gewinkelt 356">
            <a:extLst>
              <a:ext uri="{FF2B5EF4-FFF2-40B4-BE49-F238E27FC236}">
                <a16:creationId xmlns:a16="http://schemas.microsoft.com/office/drawing/2014/main" id="{066C788C-7470-65C4-E1FD-44BED7CAAC41}"/>
              </a:ext>
            </a:extLst>
          </p:cNvPr>
          <p:cNvCxnSpPr>
            <a:cxnSpLocks/>
            <a:stCxn id="323" idx="3"/>
            <a:endCxn id="15" idx="1"/>
          </p:cNvCxnSpPr>
          <p:nvPr/>
        </p:nvCxnSpPr>
        <p:spPr>
          <a:xfrm flipV="1">
            <a:off x="1721129" y="2190079"/>
            <a:ext cx="4437684" cy="1632148"/>
          </a:xfrm>
          <a:prstGeom prst="bentConnector3">
            <a:avLst>
              <a:gd name="adj1" fmla="val 93615"/>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CFE7440D-24D6-5459-B7BC-3048897439F4}"/>
              </a:ext>
            </a:extLst>
          </p:cNvPr>
          <p:cNvSpPr/>
          <p:nvPr/>
        </p:nvSpPr>
        <p:spPr>
          <a:xfrm>
            <a:off x="1907781" y="3769228"/>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qui</a:t>
            </a:r>
          </a:p>
        </p:txBody>
      </p:sp>
      <p:cxnSp>
        <p:nvCxnSpPr>
          <p:cNvPr id="366" name="Gerade Verbindung mit Pfeil 365">
            <a:extLst>
              <a:ext uri="{FF2B5EF4-FFF2-40B4-BE49-F238E27FC236}">
                <a16:creationId xmlns:a16="http://schemas.microsoft.com/office/drawing/2014/main" id="{C22FFE53-7487-4055-57A4-23BE1B29A40D}"/>
              </a:ext>
            </a:extLst>
          </p:cNvPr>
          <p:cNvCxnSpPr>
            <a:cxnSpLocks/>
            <a:stCxn id="13" idx="2"/>
            <a:endCxn id="14" idx="1"/>
          </p:cNvCxnSpPr>
          <p:nvPr/>
        </p:nvCxnSpPr>
        <p:spPr>
          <a:xfrm rot="16200000" flipH="1">
            <a:off x="3353393" y="2882713"/>
            <a:ext cx="411596" cy="5161843"/>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43A862F8-87E1-7995-62AB-6C4CC6297B60}"/>
              </a:ext>
            </a:extLst>
          </p:cNvPr>
          <p:cNvSpPr/>
          <p:nvPr/>
        </p:nvSpPr>
        <p:spPr>
          <a:xfrm>
            <a:off x="2128863" y="5748025"/>
            <a:ext cx="1255711" cy="563297"/>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200" noProof="0">
                <a:solidFill>
                  <a:schemeClr val="tx1"/>
                </a:solidFill>
              </a:rPr>
              <a:t>Contrôleur inscrit l'association sur la liste</a:t>
            </a:r>
          </a:p>
        </p:txBody>
      </p:sp>
      <p:sp>
        <p:nvSpPr>
          <p:cNvPr id="40" name="Rechteck 39">
            <a:extLst>
              <a:ext uri="{FF2B5EF4-FFF2-40B4-BE49-F238E27FC236}">
                <a16:creationId xmlns:a16="http://schemas.microsoft.com/office/drawing/2014/main" id="{B0445030-AB74-0021-D4B0-218CAC026C40}"/>
              </a:ext>
            </a:extLst>
          </p:cNvPr>
          <p:cNvSpPr/>
          <p:nvPr/>
        </p:nvSpPr>
        <p:spPr>
          <a:xfrm>
            <a:off x="846239" y="5298387"/>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qui</a:t>
            </a:r>
          </a:p>
        </p:txBody>
      </p:sp>
      <p:cxnSp>
        <p:nvCxnSpPr>
          <p:cNvPr id="442" name="Verbinder: gewinkelt 441">
            <a:extLst>
              <a:ext uri="{FF2B5EF4-FFF2-40B4-BE49-F238E27FC236}">
                <a16:creationId xmlns:a16="http://schemas.microsoft.com/office/drawing/2014/main" id="{1762C255-3071-4736-C801-00DC4EBF3D69}"/>
              </a:ext>
            </a:extLst>
          </p:cNvPr>
          <p:cNvCxnSpPr>
            <a:cxnSpLocks/>
            <a:stCxn id="13" idx="3"/>
            <a:endCxn id="15" idx="1"/>
          </p:cNvCxnSpPr>
          <p:nvPr/>
        </p:nvCxnSpPr>
        <p:spPr>
          <a:xfrm flipV="1">
            <a:off x="1708889" y="2190079"/>
            <a:ext cx="4449924" cy="2680408"/>
          </a:xfrm>
          <a:prstGeom prst="bentConnector3">
            <a:avLst>
              <a:gd name="adj1" fmla="val 9366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2F49FFAC-455A-5B2C-DBEF-BCECEDBC2284}"/>
              </a:ext>
            </a:extLst>
          </p:cNvPr>
          <p:cNvSpPr/>
          <p:nvPr/>
        </p:nvSpPr>
        <p:spPr>
          <a:xfrm>
            <a:off x="2017688" y="4800512"/>
            <a:ext cx="262887" cy="27389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H" sz="1050" noProof="0">
                <a:solidFill>
                  <a:schemeClr val="tx1"/>
                </a:solidFill>
              </a:rPr>
              <a:t>no</a:t>
            </a:r>
          </a:p>
        </p:txBody>
      </p:sp>
      <p:sp>
        <p:nvSpPr>
          <p:cNvPr id="494" name="Textfeld 493">
            <a:extLst>
              <a:ext uri="{FF2B5EF4-FFF2-40B4-BE49-F238E27FC236}">
                <a16:creationId xmlns:a16="http://schemas.microsoft.com/office/drawing/2014/main" id="{F7454861-2438-E1FD-6F7F-3FA323A53EDA}"/>
              </a:ext>
            </a:extLst>
          </p:cNvPr>
          <p:cNvSpPr txBox="1"/>
          <p:nvPr/>
        </p:nvSpPr>
        <p:spPr>
          <a:xfrm>
            <a:off x="8269269" y="3720360"/>
            <a:ext cx="883592" cy="430887"/>
          </a:xfrm>
          <a:prstGeom prst="rect">
            <a:avLst/>
          </a:prstGeom>
          <a:noFill/>
        </p:spPr>
        <p:txBody>
          <a:bodyPr wrap="square" rtlCol="0">
            <a:spAutoFit/>
          </a:bodyPr>
          <a:lstStyle/>
          <a:p>
            <a:r>
              <a:rPr lang="fr-CH" sz="1100" noProof="0"/>
              <a:t>de 3 jours à 3 semaines</a:t>
            </a:r>
          </a:p>
        </p:txBody>
      </p:sp>
    </p:spTree>
    <p:extLst>
      <p:ext uri="{BB962C8B-B14F-4D97-AF65-F5344CB8AC3E}">
        <p14:creationId xmlns:p14="http://schemas.microsoft.com/office/powerpoint/2010/main" val="16390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99"/>
                                        </p:tgtEl>
                                        <p:attrNameLst>
                                          <p:attrName>style.visibility</p:attrName>
                                        </p:attrNameLst>
                                      </p:cBhvr>
                                      <p:to>
                                        <p:strVal val="visible"/>
                                      </p:to>
                                    </p:set>
                                    <p:animEffect transition="in" filter="wipe(left)">
                                      <p:cBhvr>
                                        <p:cTn id="18" dur="500"/>
                                        <p:tgtEl>
                                          <p:spTgt spid="29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16"/>
                                        </p:tgtEl>
                                        <p:attrNameLst>
                                          <p:attrName>style.visibility</p:attrName>
                                        </p:attrNameLst>
                                      </p:cBhvr>
                                      <p:to>
                                        <p:strVal val="visible"/>
                                      </p:to>
                                    </p:set>
                                    <p:animEffect transition="in" filter="fade">
                                      <p:cBhvr>
                                        <p:cTn id="22" dur="500"/>
                                        <p:tgtEl>
                                          <p:spTgt spid="3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wipe(left)">
                                      <p:cBhvr>
                                        <p:cTn id="30" dur="500"/>
                                        <p:tgtEl>
                                          <p:spTgt spid="30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19"/>
                                        </p:tgtEl>
                                        <p:attrNameLst>
                                          <p:attrName>style.visibility</p:attrName>
                                        </p:attrNameLst>
                                      </p:cBhvr>
                                      <p:to>
                                        <p:strVal val="visible"/>
                                      </p:to>
                                    </p:set>
                                    <p:animEffect transition="in" filter="fade">
                                      <p:cBhvr>
                                        <p:cTn id="34" dur="500"/>
                                        <p:tgtEl>
                                          <p:spTgt spid="3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5"/>
                                        </p:tgtEl>
                                        <p:attrNameLst>
                                          <p:attrName>style.visibility</p:attrName>
                                        </p:attrNameLst>
                                      </p:cBhvr>
                                      <p:to>
                                        <p:strVal val="visible"/>
                                      </p:to>
                                    </p:set>
                                    <p:animEffect transition="in" filter="wipe(left)">
                                      <p:cBhvr>
                                        <p:cTn id="39" dur="500"/>
                                        <p:tgtEl>
                                          <p:spTgt spid="30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500"/>
                                        <p:tgtEl>
                                          <p:spTgt spid="32"/>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325"/>
                                        </p:tgtEl>
                                        <p:attrNameLst>
                                          <p:attrName>style.visibility</p:attrName>
                                        </p:attrNameLst>
                                      </p:cBhvr>
                                      <p:to>
                                        <p:strVal val="visible"/>
                                      </p:to>
                                    </p:set>
                                    <p:animEffect transition="in" filter="wipe(up)">
                                      <p:cBhvr>
                                        <p:cTn id="67" dur="500"/>
                                        <p:tgtEl>
                                          <p:spTgt spid="325"/>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323"/>
                                        </p:tgtEl>
                                        <p:attrNameLst>
                                          <p:attrName>style.visibility</p:attrName>
                                        </p:attrNameLst>
                                      </p:cBhvr>
                                      <p:to>
                                        <p:strVal val="visible"/>
                                      </p:to>
                                    </p:set>
                                    <p:animEffect transition="in" filter="fade">
                                      <p:cBhvr>
                                        <p:cTn id="71" dur="500"/>
                                        <p:tgtEl>
                                          <p:spTgt spid="3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up)">
                                      <p:cBhvr>
                                        <p:cTn id="76" dur="500"/>
                                        <p:tgtEl>
                                          <p:spTgt spid="42"/>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32"/>
                                        </p:tgtEl>
                                        <p:attrNameLst>
                                          <p:attrName>style.visibility</p:attrName>
                                        </p:attrNameLst>
                                      </p:cBhvr>
                                      <p:to>
                                        <p:strVal val="visible"/>
                                      </p:to>
                                    </p:set>
                                    <p:animEffect transition="in" filter="wipe(up)">
                                      <p:cBhvr>
                                        <p:cTn id="80" dur="500"/>
                                        <p:tgtEl>
                                          <p:spTgt spid="332"/>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336"/>
                                        </p:tgtEl>
                                        <p:attrNameLst>
                                          <p:attrName>style.visibility</p:attrName>
                                        </p:attrNameLst>
                                      </p:cBhvr>
                                      <p:to>
                                        <p:strVal val="visible"/>
                                      </p:to>
                                    </p:set>
                                    <p:animEffect transition="in" filter="wipe(right)">
                                      <p:cBhvr>
                                        <p:cTn id="97" dur="500"/>
                                        <p:tgtEl>
                                          <p:spTgt spid="336"/>
                                        </p:tgtEl>
                                      </p:cBhvr>
                                    </p:animEffect>
                                  </p:childTnLst>
                                </p:cTn>
                              </p:par>
                            </p:childTnLst>
                          </p:cTn>
                        </p:par>
                        <p:par>
                          <p:cTn id="98" fill="hold">
                            <p:stCondLst>
                              <p:cond delay="500"/>
                            </p:stCondLst>
                            <p:childTnLst>
                              <p:par>
                                <p:cTn id="99" presetID="26" presetClass="emph" presetSubtype="0" fill="hold" grpId="1" nodeType="afterEffect">
                                  <p:stCondLst>
                                    <p:cond delay="0"/>
                                  </p:stCondLst>
                                  <p:childTnLst>
                                    <p:animEffect transition="out" filter="fade">
                                      <p:cBhvr>
                                        <p:cTn id="100" dur="500" tmFilter="0, 0; .2, .5; .8, .5; 1, 0"/>
                                        <p:tgtEl>
                                          <p:spTgt spid="323"/>
                                        </p:tgtEl>
                                      </p:cBhvr>
                                    </p:animEffect>
                                    <p:animScale>
                                      <p:cBhvr>
                                        <p:cTn id="101" dur="250" autoRev="1" fill="hold"/>
                                        <p:tgtEl>
                                          <p:spTgt spid="323"/>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wipe(left)">
                                      <p:cBhvr>
                                        <p:cTn id="106" dur="500"/>
                                        <p:tgtEl>
                                          <p:spTgt spid="33"/>
                                        </p:tgtEl>
                                      </p:cBhvr>
                                    </p:animEffect>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57"/>
                                        </p:tgtEl>
                                        <p:attrNameLst>
                                          <p:attrName>style.visibility</p:attrName>
                                        </p:attrNameLst>
                                      </p:cBhvr>
                                      <p:to>
                                        <p:strVal val="visible"/>
                                      </p:to>
                                    </p:set>
                                    <p:animEffect transition="in" filter="wipe(left)">
                                      <p:cBhvr>
                                        <p:cTn id="110" dur="500"/>
                                        <p:tgtEl>
                                          <p:spTgt spid="357"/>
                                        </p:tgtEl>
                                      </p:cBhvr>
                                    </p:animEffect>
                                  </p:childTnLst>
                                </p:cTn>
                              </p:par>
                            </p:childTnLst>
                          </p:cTn>
                        </p:par>
                        <p:par>
                          <p:cTn id="111" fill="hold">
                            <p:stCondLst>
                              <p:cond delay="1000"/>
                            </p:stCondLst>
                            <p:childTnLst>
                              <p:par>
                                <p:cTn id="112" presetID="26" presetClass="emph" presetSubtype="0" fill="hold" grpId="1" nodeType="afterEffect">
                                  <p:stCondLst>
                                    <p:cond delay="0"/>
                                  </p:stCondLst>
                                  <p:childTnLst>
                                    <p:animEffect transition="out" filter="fade">
                                      <p:cBhvr>
                                        <p:cTn id="113" dur="500" tmFilter="0, 0; .2, .5; .8, .5; 1, 0"/>
                                        <p:tgtEl>
                                          <p:spTgt spid="15"/>
                                        </p:tgtEl>
                                      </p:cBhvr>
                                    </p:animEffect>
                                    <p:animScale>
                                      <p:cBhvr>
                                        <p:cTn id="114" dur="250" autoRev="1" fill="hold"/>
                                        <p:tgtEl>
                                          <p:spTgt spid="15"/>
                                        </p:tgtEl>
                                      </p:cBhvr>
                                      <p:by x="105000" y="105000"/>
                                    </p:animScale>
                                  </p:childTnLst>
                                </p:cTn>
                              </p:par>
                            </p:childTnLst>
                          </p:cTn>
                        </p:par>
                        <p:par>
                          <p:cTn id="115" fill="hold">
                            <p:stCondLst>
                              <p:cond delay="1500"/>
                            </p:stCondLst>
                            <p:childTnLst>
                              <p:par>
                                <p:cTn id="116" presetID="26" presetClass="emph" presetSubtype="0" fill="hold" nodeType="afterEffect">
                                  <p:stCondLst>
                                    <p:cond delay="0"/>
                                  </p:stCondLst>
                                  <p:childTnLst>
                                    <p:animEffect transition="out" filter="fade">
                                      <p:cBhvr>
                                        <p:cTn id="117" dur="500" tmFilter="0, 0; .2, .5; .8, .5; 1, 0"/>
                                        <p:tgtEl>
                                          <p:spTgt spid="47"/>
                                        </p:tgtEl>
                                      </p:cBhvr>
                                    </p:animEffect>
                                    <p:animScale>
                                      <p:cBhvr>
                                        <p:cTn id="118" dur="250" autoRev="1" fill="hold"/>
                                        <p:tgtEl>
                                          <p:spTgt spid="47"/>
                                        </p:tgtEl>
                                      </p:cBhvr>
                                      <p:by x="105000" y="105000"/>
                                    </p:animScale>
                                  </p:childTnLst>
                                </p:cTn>
                              </p:par>
                              <p:par>
                                <p:cTn id="119" presetID="26" presetClass="emph" presetSubtype="0" fill="hold" nodeType="withEffect">
                                  <p:stCondLst>
                                    <p:cond delay="0"/>
                                  </p:stCondLst>
                                  <p:childTnLst>
                                    <p:animEffect transition="out" filter="fade">
                                      <p:cBhvr>
                                        <p:cTn id="120" dur="500" tmFilter="0, 0; .2, .5; .8, .5; 1, 0"/>
                                        <p:tgtEl>
                                          <p:spTgt spid="23"/>
                                        </p:tgtEl>
                                      </p:cBhvr>
                                    </p:animEffect>
                                    <p:animScale>
                                      <p:cBhvr>
                                        <p:cTn id="121" dur="250" autoRev="1" fill="hold"/>
                                        <p:tgtEl>
                                          <p:spTgt spid="23"/>
                                        </p:tgtEl>
                                      </p:cBhvr>
                                      <p:by x="105000" y="105000"/>
                                    </p:animScale>
                                  </p:childTnLst>
                                </p:cTn>
                              </p:par>
                            </p:childTnLst>
                          </p:cTn>
                        </p:par>
                        <p:par>
                          <p:cTn id="122" fill="hold">
                            <p:stCondLst>
                              <p:cond delay="2000"/>
                            </p:stCondLst>
                            <p:childTnLst>
                              <p:par>
                                <p:cTn id="123" presetID="26" presetClass="emph" presetSubtype="0" fill="hold" grpId="1" nodeType="afterEffect">
                                  <p:stCondLst>
                                    <p:cond delay="0"/>
                                  </p:stCondLst>
                                  <p:childTnLst>
                                    <p:animEffect transition="out" filter="fade">
                                      <p:cBhvr>
                                        <p:cTn id="124" dur="500" tmFilter="0, 0; .2, .5; .8, .5; 1, 0"/>
                                        <p:tgtEl>
                                          <p:spTgt spid="21"/>
                                        </p:tgtEl>
                                      </p:cBhvr>
                                    </p:animEffect>
                                    <p:animScale>
                                      <p:cBhvr>
                                        <p:cTn id="125" dur="250" autoRev="1" fill="hold"/>
                                        <p:tgtEl>
                                          <p:spTgt spid="21"/>
                                        </p:tgtEl>
                                      </p:cBhvr>
                                      <p:by x="105000" y="105000"/>
                                    </p:animScale>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wipe(up)">
                                      <p:cBhvr>
                                        <p:cTn id="130" dur="500"/>
                                        <p:tgtEl>
                                          <p:spTgt spid="38"/>
                                        </p:tgtEl>
                                      </p:cBhvr>
                                    </p:animEffect>
                                  </p:childTnLst>
                                </p:cTn>
                              </p:par>
                            </p:childTnLst>
                          </p:cTn>
                        </p:par>
                        <p:par>
                          <p:cTn id="131" fill="hold">
                            <p:stCondLst>
                              <p:cond delay="500"/>
                            </p:stCondLst>
                            <p:childTnLst>
                              <p:par>
                                <p:cTn id="132" presetID="22" presetClass="entr" presetSubtype="1" fill="hold" nodeType="afterEffect">
                                  <p:stCondLst>
                                    <p:cond delay="0"/>
                                  </p:stCondLst>
                                  <p:childTnLst>
                                    <p:set>
                                      <p:cBhvr>
                                        <p:cTn id="133" dur="1" fill="hold">
                                          <p:stCondLst>
                                            <p:cond delay="0"/>
                                          </p:stCondLst>
                                        </p:cTn>
                                        <p:tgtEl>
                                          <p:spTgt spid="339"/>
                                        </p:tgtEl>
                                        <p:attrNameLst>
                                          <p:attrName>style.visibility</p:attrName>
                                        </p:attrNameLst>
                                      </p:cBhvr>
                                      <p:to>
                                        <p:strVal val="visible"/>
                                      </p:to>
                                    </p:set>
                                    <p:animEffect transition="in" filter="wipe(up)">
                                      <p:cBhvr>
                                        <p:cTn id="134" dur="500"/>
                                        <p:tgtEl>
                                          <p:spTgt spid="339"/>
                                        </p:tgtEl>
                                      </p:cBhvr>
                                    </p:animEffect>
                                  </p:childTnLst>
                                </p:cTn>
                              </p:par>
                            </p:childTnLst>
                          </p:cTn>
                        </p:par>
                        <p:par>
                          <p:cTn id="135" fill="hold">
                            <p:stCondLst>
                              <p:cond delay="1000"/>
                            </p:stCondLst>
                            <p:childTnLst>
                              <p:par>
                                <p:cTn id="136" presetID="10" presetClass="entr" presetSubtype="0" fill="hold" grpId="0" nodeType="after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childTnLst>
                          </p:cTn>
                        </p:par>
                        <p:par>
                          <p:cTn id="139" fill="hold">
                            <p:stCondLst>
                              <p:cond delay="1500"/>
                            </p:stCondLst>
                            <p:childTnLst>
                              <p:par>
                                <p:cTn id="140" presetID="10" presetClass="entr" presetSubtype="0" fill="hold" nodeType="after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par>
                          <p:cTn id="143" fill="hold">
                            <p:stCondLst>
                              <p:cond delay="2000"/>
                            </p:stCondLst>
                            <p:childTnLst>
                              <p:par>
                                <p:cTn id="144" presetID="10" presetClass="entr" presetSubtype="0" fill="hold"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500"/>
                                        <p:tgtEl>
                                          <p:spTgt spid="46"/>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fade">
                                      <p:cBhvr>
                                        <p:cTn id="151" dur="500"/>
                                        <p:tgtEl>
                                          <p:spTgt spid="3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fade">
                                      <p:cBhvr>
                                        <p:cTn id="159" dur="500"/>
                                        <p:tgtEl>
                                          <p:spTgt spid="35"/>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442"/>
                                        </p:tgtEl>
                                        <p:attrNameLst>
                                          <p:attrName>style.visibility</p:attrName>
                                        </p:attrNameLst>
                                      </p:cBhvr>
                                      <p:to>
                                        <p:strVal val="visible"/>
                                      </p:to>
                                    </p:set>
                                    <p:animEffect transition="in" filter="wipe(left)">
                                      <p:cBhvr>
                                        <p:cTn id="164" dur="500"/>
                                        <p:tgtEl>
                                          <p:spTgt spid="442"/>
                                        </p:tgtEl>
                                      </p:cBhvr>
                                    </p:animEffect>
                                  </p:childTnLst>
                                </p:cTn>
                              </p:par>
                            </p:childTnLst>
                          </p:cTn>
                        </p:par>
                        <p:par>
                          <p:cTn id="165" fill="hold">
                            <p:stCondLst>
                              <p:cond delay="500"/>
                            </p:stCondLst>
                            <p:childTnLst>
                              <p:par>
                                <p:cTn id="166" presetID="26" presetClass="emph" presetSubtype="0" fill="hold" grpId="2" nodeType="afterEffect">
                                  <p:stCondLst>
                                    <p:cond delay="0"/>
                                  </p:stCondLst>
                                  <p:childTnLst>
                                    <p:animEffect transition="out" filter="fade">
                                      <p:cBhvr>
                                        <p:cTn id="167" dur="500" tmFilter="0, 0; .2, .5; .8, .5; 1, 0"/>
                                        <p:tgtEl>
                                          <p:spTgt spid="15"/>
                                        </p:tgtEl>
                                      </p:cBhvr>
                                    </p:animEffect>
                                    <p:animScale>
                                      <p:cBhvr>
                                        <p:cTn id="168" dur="250" autoRev="1" fill="hold"/>
                                        <p:tgtEl>
                                          <p:spTgt spid="15"/>
                                        </p:tgtEl>
                                      </p:cBhvr>
                                      <p:by x="105000" y="105000"/>
                                    </p:animScale>
                                  </p:childTnLst>
                                </p:cTn>
                              </p:par>
                            </p:childTnLst>
                          </p:cTn>
                        </p:par>
                        <p:par>
                          <p:cTn id="169" fill="hold">
                            <p:stCondLst>
                              <p:cond delay="1000"/>
                            </p:stCondLst>
                            <p:childTnLst>
                              <p:par>
                                <p:cTn id="170" presetID="26" presetClass="emph" presetSubtype="0" fill="hold" nodeType="afterEffect">
                                  <p:stCondLst>
                                    <p:cond delay="0"/>
                                  </p:stCondLst>
                                  <p:childTnLst>
                                    <p:animEffect transition="out" filter="fade">
                                      <p:cBhvr>
                                        <p:cTn id="171" dur="500" tmFilter="0, 0; .2, .5; .8, .5; 1, 0"/>
                                        <p:tgtEl>
                                          <p:spTgt spid="47"/>
                                        </p:tgtEl>
                                      </p:cBhvr>
                                    </p:animEffect>
                                    <p:animScale>
                                      <p:cBhvr>
                                        <p:cTn id="172" dur="250" autoRev="1" fill="hold"/>
                                        <p:tgtEl>
                                          <p:spTgt spid="47"/>
                                        </p:tgtEl>
                                      </p:cBhvr>
                                      <p:by x="105000" y="105000"/>
                                    </p:animScale>
                                  </p:childTnLst>
                                </p:cTn>
                              </p:par>
                            </p:childTnLst>
                          </p:cTn>
                        </p:par>
                        <p:par>
                          <p:cTn id="173" fill="hold">
                            <p:stCondLst>
                              <p:cond delay="1500"/>
                            </p:stCondLst>
                            <p:childTnLst>
                              <p:par>
                                <p:cTn id="174" presetID="26" presetClass="emph" presetSubtype="0" fill="hold" nodeType="afterEffect">
                                  <p:stCondLst>
                                    <p:cond delay="0"/>
                                  </p:stCondLst>
                                  <p:childTnLst>
                                    <p:animEffect transition="out" filter="fade">
                                      <p:cBhvr>
                                        <p:cTn id="175" dur="500" tmFilter="0, 0; .2, .5; .8, .5; 1, 0"/>
                                        <p:tgtEl>
                                          <p:spTgt spid="23"/>
                                        </p:tgtEl>
                                      </p:cBhvr>
                                    </p:animEffect>
                                    <p:animScale>
                                      <p:cBhvr>
                                        <p:cTn id="176" dur="250" autoRev="1" fill="hold"/>
                                        <p:tgtEl>
                                          <p:spTgt spid="23"/>
                                        </p:tgtEl>
                                      </p:cBhvr>
                                      <p:by x="105000" y="105000"/>
                                    </p:animScale>
                                  </p:childTnLst>
                                </p:cTn>
                              </p:par>
                            </p:childTnLst>
                          </p:cTn>
                        </p:par>
                        <p:par>
                          <p:cTn id="177" fill="hold">
                            <p:stCondLst>
                              <p:cond delay="2000"/>
                            </p:stCondLst>
                            <p:childTnLst>
                              <p:par>
                                <p:cTn id="178" presetID="26" presetClass="emph" presetSubtype="0" fill="hold" grpId="2" nodeType="afterEffect">
                                  <p:stCondLst>
                                    <p:cond delay="0"/>
                                  </p:stCondLst>
                                  <p:childTnLst>
                                    <p:animEffect transition="out" filter="fade">
                                      <p:cBhvr>
                                        <p:cTn id="179" dur="500" tmFilter="0, 0; .2, .5; .8, .5; 1, 0"/>
                                        <p:tgtEl>
                                          <p:spTgt spid="21"/>
                                        </p:tgtEl>
                                      </p:cBhvr>
                                    </p:animEffect>
                                    <p:animScale>
                                      <p:cBhvr>
                                        <p:cTn id="180" dur="250" autoRev="1" fill="hold"/>
                                        <p:tgtEl>
                                          <p:spTgt spid="21"/>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22" presetClass="entr" presetSubtype="8" fill="hold" grpId="0" nodeType="clickEffect">
                                  <p:stCondLst>
                                    <p:cond delay="0"/>
                                  </p:stCondLst>
                                  <p:childTnLst>
                                    <p:set>
                                      <p:cBhvr>
                                        <p:cTn id="184" dur="1" fill="hold">
                                          <p:stCondLst>
                                            <p:cond delay="0"/>
                                          </p:stCondLst>
                                        </p:cTn>
                                        <p:tgtEl>
                                          <p:spTgt spid="40"/>
                                        </p:tgtEl>
                                        <p:attrNameLst>
                                          <p:attrName>style.visibility</p:attrName>
                                        </p:attrNameLst>
                                      </p:cBhvr>
                                      <p:to>
                                        <p:strVal val="visible"/>
                                      </p:to>
                                    </p:set>
                                    <p:animEffect transition="in" filter="wipe(left)">
                                      <p:cBhvr>
                                        <p:cTn id="185" dur="500"/>
                                        <p:tgtEl>
                                          <p:spTgt spid="40"/>
                                        </p:tgtEl>
                                      </p:cBhvr>
                                    </p:animEffect>
                                  </p:childTnLst>
                                </p:cTn>
                              </p:par>
                            </p:childTnLst>
                          </p:cTn>
                        </p:par>
                        <p:par>
                          <p:cTn id="186" fill="hold">
                            <p:stCondLst>
                              <p:cond delay="500"/>
                            </p:stCondLst>
                            <p:childTnLst>
                              <p:par>
                                <p:cTn id="187" presetID="22" presetClass="entr" presetSubtype="8" fill="hold" nodeType="afterEffect">
                                  <p:stCondLst>
                                    <p:cond delay="0"/>
                                  </p:stCondLst>
                                  <p:childTnLst>
                                    <p:set>
                                      <p:cBhvr>
                                        <p:cTn id="188" dur="1" fill="hold">
                                          <p:stCondLst>
                                            <p:cond delay="0"/>
                                          </p:stCondLst>
                                        </p:cTn>
                                        <p:tgtEl>
                                          <p:spTgt spid="366"/>
                                        </p:tgtEl>
                                        <p:attrNameLst>
                                          <p:attrName>style.visibility</p:attrName>
                                        </p:attrNameLst>
                                      </p:cBhvr>
                                      <p:to>
                                        <p:strVal val="visible"/>
                                      </p:to>
                                    </p:set>
                                    <p:animEffect transition="in" filter="wipe(left)">
                                      <p:cBhvr>
                                        <p:cTn id="189" dur="500"/>
                                        <p:tgtEl>
                                          <p:spTgt spid="366"/>
                                        </p:tgtEl>
                                      </p:cBhvr>
                                    </p:animEffect>
                                  </p:childTnLst>
                                </p:cTn>
                              </p:par>
                            </p:childTnLst>
                          </p:cTn>
                        </p:par>
                        <p:par>
                          <p:cTn id="190" fill="hold">
                            <p:stCondLst>
                              <p:cond delay="1000"/>
                            </p:stCondLst>
                            <p:childTnLst>
                              <p:par>
                                <p:cTn id="191" presetID="10" presetClass="entr" presetSubtype="0" fill="hold" grpId="0" nodeType="afterEffect">
                                  <p:stCondLst>
                                    <p:cond delay="0"/>
                                  </p:stCondLst>
                                  <p:childTnLst>
                                    <p:set>
                                      <p:cBhvr>
                                        <p:cTn id="192" dur="1" fill="hold">
                                          <p:stCondLst>
                                            <p:cond delay="0"/>
                                          </p:stCondLst>
                                        </p:cTn>
                                        <p:tgtEl>
                                          <p:spTgt spid="14"/>
                                        </p:tgtEl>
                                        <p:attrNameLst>
                                          <p:attrName>style.visibility</p:attrName>
                                        </p:attrNameLst>
                                      </p:cBhvr>
                                      <p:to>
                                        <p:strVal val="visible"/>
                                      </p:to>
                                    </p:set>
                                    <p:animEffect transition="in" filter="fade">
                                      <p:cBhvr>
                                        <p:cTn id="193" dur="500"/>
                                        <p:tgtEl>
                                          <p:spTgt spid="14"/>
                                        </p:tgtEl>
                                      </p:cBhvr>
                                    </p:animEffect>
                                  </p:childTnLst>
                                </p:cTn>
                              </p:par>
                            </p:childTnLst>
                          </p:cTn>
                        </p:par>
                        <p:par>
                          <p:cTn id="194" fill="hold">
                            <p:stCondLst>
                              <p:cond delay="1500"/>
                            </p:stCondLst>
                            <p:childTnLst>
                              <p:par>
                                <p:cTn id="195" presetID="10" presetClass="entr" presetSubtype="0" fill="hold" nodeType="afterEffect">
                                  <p:stCondLst>
                                    <p:cond delay="0"/>
                                  </p:stCondLst>
                                  <p:childTnLst>
                                    <p:set>
                                      <p:cBhvr>
                                        <p:cTn id="196" dur="1" fill="hold">
                                          <p:stCondLst>
                                            <p:cond delay="0"/>
                                          </p:stCondLst>
                                        </p:cTn>
                                        <p:tgtEl>
                                          <p:spTgt spid="48"/>
                                        </p:tgtEl>
                                        <p:attrNameLst>
                                          <p:attrName>style.visibility</p:attrName>
                                        </p:attrNameLst>
                                      </p:cBhvr>
                                      <p:to>
                                        <p:strVal val="visible"/>
                                      </p:to>
                                    </p:set>
                                    <p:animEffect transition="in" filter="fade">
                                      <p:cBhvr>
                                        <p:cTn id="197" dur="500"/>
                                        <p:tgtEl>
                                          <p:spTgt spid="48"/>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4" fill="hold" nodeType="clickEffect">
                                  <p:stCondLst>
                                    <p:cond delay="0"/>
                                  </p:stCondLst>
                                  <p:childTnLst>
                                    <p:set>
                                      <p:cBhvr>
                                        <p:cTn id="201" dur="1" fill="hold">
                                          <p:stCondLst>
                                            <p:cond delay="0"/>
                                          </p:stCondLst>
                                        </p:cTn>
                                        <p:tgtEl>
                                          <p:spTgt spid="22"/>
                                        </p:tgtEl>
                                        <p:attrNameLst>
                                          <p:attrName>style.visibility</p:attrName>
                                        </p:attrNameLst>
                                      </p:cBhvr>
                                      <p:to>
                                        <p:strVal val="visible"/>
                                      </p:to>
                                    </p:set>
                                    <p:animEffect transition="in" filter="wipe(down)">
                                      <p:cBhvr>
                                        <p:cTn id="202" dur="500"/>
                                        <p:tgtEl>
                                          <p:spTgt spid="22"/>
                                        </p:tgtEl>
                                      </p:cBhvr>
                                    </p:animEffect>
                                  </p:childTnLst>
                                </p:cTn>
                              </p:par>
                              <p:par>
                                <p:cTn id="203" presetID="10" presetClass="entr" presetSubtype="0" fill="hold" nodeType="withEffect">
                                  <p:stCondLst>
                                    <p:cond delay="0"/>
                                  </p:stCondLst>
                                  <p:childTnLst>
                                    <p:set>
                                      <p:cBhvr>
                                        <p:cTn id="204" dur="1" fill="hold">
                                          <p:stCondLst>
                                            <p:cond delay="0"/>
                                          </p:stCondLst>
                                        </p:cTn>
                                        <p:tgtEl>
                                          <p:spTgt spid="49"/>
                                        </p:tgtEl>
                                        <p:attrNameLst>
                                          <p:attrName>style.visibility</p:attrName>
                                        </p:attrNameLst>
                                      </p:cBhvr>
                                      <p:to>
                                        <p:strVal val="visible"/>
                                      </p:to>
                                    </p:set>
                                    <p:animEffect transition="in" filter="fade">
                                      <p:cBhvr>
                                        <p:cTn id="205" dur="500"/>
                                        <p:tgtEl>
                                          <p:spTgt spid="49"/>
                                        </p:tgtEl>
                                      </p:cBhvr>
                                    </p:animEffect>
                                  </p:childTnLst>
                                </p:cTn>
                              </p:par>
                            </p:childTnLst>
                          </p:cTn>
                        </p:par>
                        <p:par>
                          <p:cTn id="206" fill="hold">
                            <p:stCondLst>
                              <p:cond delay="500"/>
                            </p:stCondLst>
                            <p:childTnLst>
                              <p:par>
                                <p:cTn id="207" presetID="26" presetClass="emph" presetSubtype="0" fill="hold" grpId="3" nodeType="afterEffect">
                                  <p:stCondLst>
                                    <p:cond delay="0"/>
                                  </p:stCondLst>
                                  <p:childTnLst>
                                    <p:animEffect transition="out" filter="fade">
                                      <p:cBhvr>
                                        <p:cTn id="208" dur="500" tmFilter="0, 0; .2, .5; .8, .5; 1, 0"/>
                                        <p:tgtEl>
                                          <p:spTgt spid="21"/>
                                        </p:tgtEl>
                                      </p:cBhvr>
                                    </p:animEffect>
                                    <p:animScale>
                                      <p:cBhvr>
                                        <p:cTn id="209" dur="250" autoRev="1" fill="hold"/>
                                        <p:tgtEl>
                                          <p:spTgt spid="21"/>
                                        </p:tgtEl>
                                      </p:cBhvr>
                                      <p:by x="105000" y="105000"/>
                                    </p:animScale>
                                  </p:childTnLst>
                                </p:cTn>
                              </p:par>
                            </p:childTnLst>
                          </p:cTn>
                        </p:par>
                        <p:par>
                          <p:cTn id="210" fill="hold">
                            <p:stCondLst>
                              <p:cond delay="1000"/>
                            </p:stCondLst>
                            <p:childTnLst>
                              <p:par>
                                <p:cTn id="211" presetID="10" presetClass="entr" presetSubtype="0" fill="hold" grpId="0" nodeType="afterEffect">
                                  <p:stCondLst>
                                    <p:cond delay="0"/>
                                  </p:stCondLst>
                                  <p:childTnLst>
                                    <p:set>
                                      <p:cBhvr>
                                        <p:cTn id="212" dur="1" fill="hold">
                                          <p:stCondLst>
                                            <p:cond delay="0"/>
                                          </p:stCondLst>
                                        </p:cTn>
                                        <p:tgtEl>
                                          <p:spTgt spid="494"/>
                                        </p:tgtEl>
                                        <p:attrNameLst>
                                          <p:attrName>style.visibility</p:attrName>
                                        </p:attrNameLst>
                                      </p:cBhvr>
                                      <p:to>
                                        <p:strVal val="visible"/>
                                      </p:to>
                                    </p:set>
                                    <p:animEffect transition="in" filter="fade">
                                      <p:cBhvr>
                                        <p:cTn id="213" dur="5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5" grpId="1" animBg="1"/>
      <p:bldP spid="15" grpId="2" animBg="1"/>
      <p:bldP spid="16" grpId="0" animBg="1"/>
      <p:bldP spid="18" grpId="0" animBg="1"/>
      <p:bldP spid="21" grpId="0" animBg="1"/>
      <p:bldP spid="21" grpId="1" animBg="1"/>
      <p:bldP spid="21" grpId="2" animBg="1"/>
      <p:bldP spid="21" grpId="3" animBg="1"/>
      <p:bldP spid="316" grpId="0" animBg="1"/>
      <p:bldP spid="319" grpId="0" animBg="1"/>
      <p:bldP spid="323" grpId="0" animBg="1"/>
      <p:bldP spid="323" grpId="1" animBg="1"/>
      <p:bldP spid="30" grpId="0" animBg="1"/>
      <p:bldP spid="32" grpId="0" animBg="1"/>
      <p:bldP spid="31" grpId="0" animBg="1"/>
      <p:bldP spid="42" grpId="0" animBg="1"/>
      <p:bldP spid="38" grpId="0" animBg="1"/>
      <p:bldP spid="33" grpId="0" animBg="1"/>
      <p:bldP spid="35" grpId="0" animBg="1"/>
      <p:bldP spid="40" grpId="0" animBg="1"/>
      <p:bldP spid="34" grpId="0" animBg="1"/>
      <p:bldP spid="4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4397-D123-913E-C502-AB4B8B0F743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07716F13-093C-1667-3613-0CB0AFDD1DEC}"/>
              </a:ext>
            </a:extLst>
          </p:cNvPr>
          <p:cNvSpPr>
            <a:spLocks noGrp="1"/>
          </p:cNvSpPr>
          <p:nvPr>
            <p:ph type="subTitle" idx="13"/>
          </p:nvPr>
        </p:nvSpPr>
        <p:spPr/>
        <p:txBody>
          <a:bodyPr/>
          <a:lstStyle/>
          <a:p>
            <a:r>
              <a:rPr lang="fr-CH" noProof="0"/>
              <a:t>Objectif visé – Délivrance uniquement par CTUS</a:t>
            </a:r>
          </a:p>
        </p:txBody>
      </p:sp>
      <p:sp>
        <p:nvSpPr>
          <p:cNvPr id="4" name="Titel 3">
            <a:extLst>
              <a:ext uri="{FF2B5EF4-FFF2-40B4-BE49-F238E27FC236}">
                <a16:creationId xmlns:a16="http://schemas.microsoft.com/office/drawing/2014/main" id="{A2097155-5405-66E7-9337-4422361A1BB0}"/>
              </a:ext>
            </a:extLst>
          </p:cNvPr>
          <p:cNvSpPr>
            <a:spLocks noGrp="1"/>
          </p:cNvSpPr>
          <p:nvPr>
            <p:ph type="ctrTitle"/>
          </p:nvPr>
        </p:nvSpPr>
        <p:spPr/>
        <p:txBody>
          <a:bodyPr wrap="square">
            <a:noAutofit/>
          </a:bodyPr>
          <a:lstStyle/>
          <a:p>
            <a:pPr algn="ctr"/>
            <a:r>
              <a:rPr lang="fr-CH" sz="2800" noProof="0"/>
              <a:t>3. Livres de travail de la CTUS</a:t>
            </a:r>
          </a:p>
        </p:txBody>
      </p:sp>
      <p:sp>
        <p:nvSpPr>
          <p:cNvPr id="15" name="AutoShape 2">
            <a:extLst>
              <a:ext uri="{FF2B5EF4-FFF2-40B4-BE49-F238E27FC236}">
                <a16:creationId xmlns:a16="http://schemas.microsoft.com/office/drawing/2014/main" id="{7DA9FA07-E362-5A53-9879-8EA133134CA7}"/>
              </a:ext>
            </a:extLst>
          </p:cNvPr>
          <p:cNvSpPr>
            <a:spLocks noChangeArrowheads="1"/>
          </p:cNvSpPr>
          <p:nvPr/>
        </p:nvSpPr>
        <p:spPr bwMode="auto">
          <a:xfrm>
            <a:off x="2096996" y="1694182"/>
            <a:ext cx="2105026" cy="977236"/>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Contrôleur:</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 crée l'étiquette</a:t>
            </a:r>
          </a:p>
          <a:p>
            <a:pPr marL="171450" indent="-171450"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délivre le </a:t>
            </a:r>
            <a:r>
              <a:rPr lang="fr-CH" sz="1200" noProof="0" err="1">
                <a:ea typeface="Calibri" panose="020F0502020204030204" pitchFamily="34" charset="0"/>
                <a:cs typeface="Times New Roman" panose="02020603050405020304" pitchFamily="18" charset="0"/>
              </a:rPr>
              <a:t>Ldt</a:t>
            </a:r>
            <a:endParaRPr lang="fr-CH" sz="1200" noProof="0">
              <a:ea typeface="Calibri" panose="020F0502020204030204" pitchFamily="34" charset="0"/>
              <a:cs typeface="Times New Roman" panose="02020603050405020304" pitchFamily="18" charset="0"/>
            </a:endParaRPr>
          </a:p>
          <a:p>
            <a:pPr marL="171450" indent="-171450" algn="ctr" eaLnBrk="0" fontAlgn="base" hangingPunct="0">
              <a:spcBef>
                <a:spcPct val="0"/>
              </a:spcBef>
              <a:spcAft>
                <a:spcPct val="0"/>
              </a:spcAft>
              <a:buFontTx/>
              <a:buChar char="-"/>
            </a:pPr>
            <a:r>
              <a:rPr lang="fr-CH" sz="1200" noProof="0">
                <a:ea typeface="Calibri" panose="020F0502020204030204" pitchFamily="34" charset="0"/>
                <a:cs typeface="Times New Roman" panose="02020603050405020304" pitchFamily="18" charset="0"/>
              </a:rPr>
              <a:t>envoie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avec facture au propriétaire</a:t>
            </a:r>
          </a:p>
        </p:txBody>
      </p:sp>
      <p:sp>
        <p:nvSpPr>
          <p:cNvPr id="18" name="Flussdiagramm: Alternativer Prozess 17">
            <a:extLst>
              <a:ext uri="{FF2B5EF4-FFF2-40B4-BE49-F238E27FC236}">
                <a16:creationId xmlns:a16="http://schemas.microsoft.com/office/drawing/2014/main" id="{4D2AE48F-AB67-BEBA-F243-23A7FECA253A}"/>
              </a:ext>
            </a:extLst>
          </p:cNvPr>
          <p:cNvSpPr/>
          <p:nvPr/>
        </p:nvSpPr>
        <p:spPr>
          <a:xfrm>
            <a:off x="247650" y="1701462"/>
            <a:ext cx="1473479" cy="977236"/>
          </a:xfrm>
          <a:prstGeom prst="flowChartAlternateProcess">
            <a:avLst/>
          </a:prstGeom>
          <a:solidFill>
            <a:srgbClr val="92D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Propriétaire:</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 soumet une demande pour </a:t>
            </a:r>
            <a:r>
              <a:rPr lang="fr-CH" sz="1200" noProof="0" err="1">
                <a:ea typeface="Calibri" panose="020F0502020204030204" pitchFamily="34" charset="0"/>
                <a:cs typeface="Times New Roman" panose="02020603050405020304" pitchFamily="18" charset="0"/>
              </a:rPr>
              <a:t>Ldt</a:t>
            </a:r>
            <a:r>
              <a:rPr lang="fr-CH" sz="1200" noProof="0">
                <a:ea typeface="Calibri" panose="020F0502020204030204" pitchFamily="34" charset="0"/>
                <a:cs typeface="Times New Roman" panose="02020603050405020304" pitchFamily="18" charset="0"/>
              </a:rPr>
              <a:t> rouge dans CaniPro</a:t>
            </a:r>
          </a:p>
        </p:txBody>
      </p:sp>
      <p:sp>
        <p:nvSpPr>
          <p:cNvPr id="21" name="AutoShape 2">
            <a:extLst>
              <a:ext uri="{FF2B5EF4-FFF2-40B4-BE49-F238E27FC236}">
                <a16:creationId xmlns:a16="http://schemas.microsoft.com/office/drawing/2014/main" id="{624BB836-3568-A439-904C-EF12BB0DA79A}"/>
              </a:ext>
            </a:extLst>
          </p:cNvPr>
          <p:cNvSpPr>
            <a:spLocks noChangeArrowheads="1"/>
          </p:cNvSpPr>
          <p:nvPr/>
        </p:nvSpPr>
        <p:spPr bwMode="auto">
          <a:xfrm>
            <a:off x="5050330" y="1694182"/>
            <a:ext cx="2105026" cy="971927"/>
          </a:xfrm>
          <a:prstGeom prst="flowChartAlternateProcess">
            <a:avLst/>
          </a:prstGeom>
          <a:solidFill>
            <a:srgbClr val="00B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fr-CH" sz="1200" b="1" noProof="0">
                <a:ea typeface="Calibri" panose="020F0502020204030204" pitchFamily="34" charset="0"/>
                <a:cs typeface="Times New Roman" panose="02020603050405020304" pitchFamily="18" charset="0"/>
              </a:rPr>
              <a:t>Propriétaire:</a:t>
            </a:r>
          </a:p>
          <a:p>
            <a:pPr algn="ctr" eaLnBrk="0" fontAlgn="base" hangingPunct="0">
              <a:spcBef>
                <a:spcPct val="0"/>
              </a:spcBef>
              <a:spcAft>
                <a:spcPct val="0"/>
              </a:spcAft>
            </a:pPr>
            <a:r>
              <a:rPr lang="fr-CH" sz="1200" noProof="0">
                <a:ea typeface="Calibri" panose="020F0502020204030204" pitchFamily="34" charset="0"/>
                <a:cs typeface="Times New Roman" panose="02020603050405020304" pitchFamily="18" charset="0"/>
              </a:rPr>
              <a:t>- reçoit </a:t>
            </a:r>
            <a:r>
              <a:rPr lang="fr-CH" sz="1200" noProof="0" err="1">
                <a:ea typeface="Calibri" panose="020F0502020204030204" pitchFamily="34" charset="0"/>
                <a:cs typeface="Times New Roman" panose="02020603050405020304" pitchFamily="18" charset="0"/>
              </a:rPr>
              <a:t>Ldt</a:t>
            </a:r>
            <a:endParaRPr lang="fr-CH" sz="1200" noProof="0">
              <a:ea typeface="Calibri" panose="020F0502020204030204" pitchFamily="34" charset="0"/>
              <a:cs typeface="Times New Roman" panose="02020603050405020304" pitchFamily="18" charset="0"/>
            </a:endParaRPr>
          </a:p>
        </p:txBody>
      </p:sp>
      <p:cxnSp>
        <p:nvCxnSpPr>
          <p:cNvPr id="23" name="Gerade Verbindung mit Pfeil 42">
            <a:extLst>
              <a:ext uri="{FF2B5EF4-FFF2-40B4-BE49-F238E27FC236}">
                <a16:creationId xmlns:a16="http://schemas.microsoft.com/office/drawing/2014/main" id="{1DA9C136-76EF-8476-AB90-E3F6EC2FE837}"/>
              </a:ext>
            </a:extLst>
          </p:cNvPr>
          <p:cNvCxnSpPr>
            <a:cxnSpLocks/>
            <a:stCxn id="15" idx="3"/>
            <a:endCxn id="21" idx="1"/>
          </p:cNvCxnSpPr>
          <p:nvPr/>
        </p:nvCxnSpPr>
        <p:spPr>
          <a:xfrm flipV="1">
            <a:off x="4202022" y="2180146"/>
            <a:ext cx="848308" cy="26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47" name="Picture 4" descr="Mail Symbol Bilder - Kostenloser Download auf Freepik">
            <a:extLst>
              <a:ext uri="{FF2B5EF4-FFF2-40B4-BE49-F238E27FC236}">
                <a16:creationId xmlns:a16="http://schemas.microsoft.com/office/drawing/2014/main" id="{31817F07-94D5-3A83-5E3C-CB300A0765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1" t="24943" r="12421" b="23042"/>
          <a:stretch/>
        </p:blipFill>
        <p:spPr bwMode="auto">
          <a:xfrm>
            <a:off x="4455883" y="2071454"/>
            <a:ext cx="333374" cy="217382"/>
          </a:xfrm>
          <a:prstGeom prst="rect">
            <a:avLst/>
          </a:prstGeom>
          <a:noFill/>
          <a:extLst>
            <a:ext uri="{909E8E84-426E-40DD-AFC4-6F175D3DCCD1}">
              <a14:hiddenFill xmlns:a14="http://schemas.microsoft.com/office/drawing/2010/main">
                <a:solidFill>
                  <a:srgbClr val="FFFFFF"/>
                </a:solidFill>
              </a14:hiddenFill>
            </a:ext>
          </a:extLst>
        </p:spPr>
      </p:pic>
      <p:cxnSp>
        <p:nvCxnSpPr>
          <p:cNvPr id="305" name="Gerade Verbindung mit Pfeil 304">
            <a:extLst>
              <a:ext uri="{FF2B5EF4-FFF2-40B4-BE49-F238E27FC236}">
                <a16:creationId xmlns:a16="http://schemas.microsoft.com/office/drawing/2014/main" id="{3A7B180F-AAC4-F09C-456F-B919667AB001}"/>
              </a:ext>
            </a:extLst>
          </p:cNvPr>
          <p:cNvCxnSpPr>
            <a:cxnSpLocks/>
            <a:stCxn id="18" idx="3"/>
            <a:endCxn id="15" idx="1"/>
          </p:cNvCxnSpPr>
          <p:nvPr/>
        </p:nvCxnSpPr>
        <p:spPr>
          <a:xfrm flipV="1">
            <a:off x="1721129" y="2182800"/>
            <a:ext cx="375867" cy="728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0B050553-A5E0-4A9C-EFE9-FBA10EBF3E5E}"/>
              </a:ext>
            </a:extLst>
          </p:cNvPr>
          <p:cNvSpPr txBox="1"/>
          <p:nvPr/>
        </p:nvSpPr>
        <p:spPr>
          <a:xfrm>
            <a:off x="247650" y="3086100"/>
            <a:ext cx="8500110" cy="3108543"/>
          </a:xfrm>
          <a:prstGeom prst="rect">
            <a:avLst/>
          </a:prstGeom>
          <a:noFill/>
        </p:spPr>
        <p:txBody>
          <a:bodyPr wrap="square" rtlCol="0">
            <a:spAutoFit/>
          </a:bodyPr>
          <a:lstStyle/>
          <a:p>
            <a:pPr marL="285750" indent="-285750">
              <a:buClr>
                <a:srgbClr val="205158"/>
              </a:buClr>
              <a:buFont typeface="Wingdings" panose="05000000000000000000" pitchFamily="2" charset="2"/>
              <a:buChar char="Ø"/>
            </a:pPr>
            <a:r>
              <a:rPr lang="fr-CH" sz="2800" noProof="0"/>
              <a:t>Contrôle centralisé des données et interlocuteur unique grâce au contrôleur spécialisé</a:t>
            </a:r>
          </a:p>
          <a:p>
            <a:pPr marL="285750" indent="-285750">
              <a:buClr>
                <a:srgbClr val="205158"/>
              </a:buClr>
              <a:buFont typeface="Wingdings" panose="05000000000000000000" pitchFamily="2" charset="2"/>
              <a:buChar char="Ø"/>
            </a:pPr>
            <a:r>
              <a:rPr lang="fr-CH" sz="2800" noProof="0"/>
              <a:t>Moins d'erreurs dans le </a:t>
            </a:r>
            <a:r>
              <a:rPr lang="fr-CH" sz="2800" noProof="0" err="1"/>
              <a:t>Ldt</a:t>
            </a:r>
            <a:r>
              <a:rPr lang="fr-CH" sz="2800" noProof="0"/>
              <a:t> (base de données)</a:t>
            </a:r>
          </a:p>
          <a:p>
            <a:pPr marL="285750" indent="-285750">
              <a:buClr>
                <a:srgbClr val="205158"/>
              </a:buClr>
              <a:buFont typeface="Wingdings" panose="05000000000000000000" pitchFamily="2" charset="2"/>
              <a:buChar char="Ø"/>
            </a:pPr>
            <a:r>
              <a:rPr lang="fr-CH" sz="2800" noProof="0"/>
              <a:t>Expédition rapide</a:t>
            </a:r>
          </a:p>
          <a:p>
            <a:pPr marL="285750" indent="-285750">
              <a:buClr>
                <a:srgbClr val="205158"/>
              </a:buClr>
              <a:buFont typeface="Wingdings" panose="05000000000000000000" pitchFamily="2" charset="2"/>
              <a:buChar char="Ø"/>
            </a:pPr>
            <a:r>
              <a:rPr lang="fr-CH" sz="2800" noProof="0"/>
              <a:t>Réduction des tâches administratives des associations</a:t>
            </a:r>
          </a:p>
          <a:p>
            <a:pPr marL="285750" indent="-285750">
              <a:buClr>
                <a:srgbClr val="205158"/>
              </a:buClr>
              <a:buFont typeface="Wingdings" panose="05000000000000000000" pitchFamily="2" charset="2"/>
              <a:buChar char="Ø"/>
            </a:pPr>
            <a:r>
              <a:rPr lang="fr-CH" sz="2800" noProof="0"/>
              <a:t>Pas de stockage/immobilisation de capital pour les associations</a:t>
            </a:r>
          </a:p>
        </p:txBody>
      </p:sp>
      <p:sp>
        <p:nvSpPr>
          <p:cNvPr id="28" name="Textfeld 27">
            <a:extLst>
              <a:ext uri="{FF2B5EF4-FFF2-40B4-BE49-F238E27FC236}">
                <a16:creationId xmlns:a16="http://schemas.microsoft.com/office/drawing/2014/main" id="{02C9D3CA-C86A-F6C8-EEF7-9A01A738A967}"/>
              </a:ext>
            </a:extLst>
          </p:cNvPr>
          <p:cNvSpPr txBox="1"/>
          <p:nvPr/>
        </p:nvSpPr>
        <p:spPr>
          <a:xfrm>
            <a:off x="7274281" y="1748288"/>
            <a:ext cx="1622069" cy="646331"/>
          </a:xfrm>
          <a:prstGeom prst="rect">
            <a:avLst/>
          </a:prstGeom>
          <a:noFill/>
        </p:spPr>
        <p:txBody>
          <a:bodyPr wrap="square" rtlCol="0">
            <a:spAutoFit/>
          </a:bodyPr>
          <a:lstStyle/>
          <a:p>
            <a:r>
              <a:rPr lang="fr-CH" sz="1200" noProof="0"/>
              <a:t>3 jours si tous les documents ont été correctement fournis</a:t>
            </a:r>
          </a:p>
        </p:txBody>
      </p:sp>
      <p:sp>
        <p:nvSpPr>
          <p:cNvPr id="12" name="Datumsplatzhalter 4">
            <a:extLst>
              <a:ext uri="{FF2B5EF4-FFF2-40B4-BE49-F238E27FC236}">
                <a16:creationId xmlns:a16="http://schemas.microsoft.com/office/drawing/2014/main" id="{25A58029-4977-4DAF-B23D-EE90C067B24D}"/>
              </a:ext>
            </a:extLst>
          </p:cNvPr>
          <p:cNvSpPr>
            <a:spLocks noGrp="1"/>
          </p:cNvSpPr>
          <p:nvPr>
            <p:ph type="dt" sz="half" idx="2"/>
          </p:nvPr>
        </p:nvSpPr>
        <p:spPr>
          <a:xfrm>
            <a:off x="396239" y="6569478"/>
            <a:ext cx="900000" cy="196389"/>
          </a:xfrm>
        </p:spPr>
        <p:txBody>
          <a:bodyPr/>
          <a:lstStyle/>
          <a:p>
            <a:r>
              <a:rPr lang="fr-CH" noProof="0"/>
              <a:t>21.08.2025</a:t>
            </a:r>
          </a:p>
        </p:txBody>
      </p:sp>
      <p:sp>
        <p:nvSpPr>
          <p:cNvPr id="13" name="Fußzeilenplatzhalter 5">
            <a:extLst>
              <a:ext uri="{FF2B5EF4-FFF2-40B4-BE49-F238E27FC236}">
                <a16:creationId xmlns:a16="http://schemas.microsoft.com/office/drawing/2014/main" id="{80881A27-EA34-4005-AD16-73079C9A4DB3}"/>
              </a:ext>
            </a:extLst>
          </p:cNvPr>
          <p:cNvSpPr>
            <a:spLocks noGrp="1"/>
          </p:cNvSpPr>
          <p:nvPr>
            <p:ph type="ftr" sz="quarter" idx="3"/>
          </p:nvPr>
        </p:nvSpPr>
        <p:spPr>
          <a:xfrm>
            <a:off x="1428750" y="6569478"/>
            <a:ext cx="6300000" cy="196389"/>
          </a:xfrm>
        </p:spPr>
        <p:txBody>
          <a:bodyPr/>
          <a:lstStyle/>
          <a:p>
            <a:r>
              <a:rPr lang="fr-CH" noProof="0"/>
              <a:t>Conférence des présidents 2025</a:t>
            </a:r>
          </a:p>
        </p:txBody>
      </p:sp>
      <p:sp>
        <p:nvSpPr>
          <p:cNvPr id="14" name="Foliennummernplatzhalter 6">
            <a:extLst>
              <a:ext uri="{FF2B5EF4-FFF2-40B4-BE49-F238E27FC236}">
                <a16:creationId xmlns:a16="http://schemas.microsoft.com/office/drawing/2014/main" id="{9F0E3DF6-A38C-43C3-8385-4BF5CE5CFD46}"/>
              </a:ext>
            </a:extLst>
          </p:cNvPr>
          <p:cNvSpPr>
            <a:spLocks noGrp="1"/>
          </p:cNvSpPr>
          <p:nvPr>
            <p:ph type="sldNum" sz="quarter" idx="4"/>
          </p:nvPr>
        </p:nvSpPr>
        <p:spPr>
          <a:xfrm>
            <a:off x="7847761" y="6569478"/>
            <a:ext cx="900000" cy="196389"/>
          </a:xfrm>
        </p:spPr>
        <p:txBody>
          <a:bodyPr/>
          <a:lstStyle/>
          <a:p>
            <a:fld id="{9B27D4C7-81E0-421A-BC04-9E78EB3959F5}" type="slidenum">
              <a:rPr lang="fr-CH" noProof="0" smtClean="0"/>
              <a:pPr/>
              <a:t>15</a:t>
            </a:fld>
            <a:endParaRPr lang="fr-CH" noProof="0"/>
          </a:p>
        </p:txBody>
      </p:sp>
    </p:spTree>
    <p:extLst>
      <p:ext uri="{BB962C8B-B14F-4D97-AF65-F5344CB8AC3E}">
        <p14:creationId xmlns:p14="http://schemas.microsoft.com/office/powerpoint/2010/main" val="341654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wipe(down)">
                                      <p:cBhvr>
                                        <p:cTn id="12" dur="500"/>
                                        <p:tgtEl>
                                          <p:spTgt spid="30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xEl>
                                              <p:pRg st="1" end="1"/>
                                            </p:txEl>
                                          </p:spTgt>
                                        </p:tgtEl>
                                        <p:attrNameLst>
                                          <p:attrName>style.visibility</p:attrName>
                                        </p:attrNameLst>
                                      </p:cBhvr>
                                      <p:to>
                                        <p:strVal val="visible"/>
                                      </p:to>
                                    </p:set>
                                    <p:animEffect transition="in" filter="fade">
                                      <p:cBhvr>
                                        <p:cTn id="42" dur="500"/>
                                        <p:tgtEl>
                                          <p:spTgt spid="2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xEl>
                                              <p:pRg st="2" end="2"/>
                                            </p:txEl>
                                          </p:spTgt>
                                        </p:tgtEl>
                                        <p:attrNameLst>
                                          <p:attrName>style.visibility</p:attrName>
                                        </p:attrNameLst>
                                      </p:cBhvr>
                                      <p:to>
                                        <p:strVal val="visible"/>
                                      </p:to>
                                    </p:set>
                                    <p:animEffect transition="in" filter="fade">
                                      <p:cBhvr>
                                        <p:cTn id="47" dur="500"/>
                                        <p:tgtEl>
                                          <p:spTgt spid="2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xEl>
                                              <p:pRg st="3" end="3"/>
                                            </p:txEl>
                                          </p:spTgt>
                                        </p:tgtEl>
                                        <p:attrNameLst>
                                          <p:attrName>style.visibility</p:attrName>
                                        </p:attrNameLst>
                                      </p:cBhvr>
                                      <p:to>
                                        <p:strVal val="visible"/>
                                      </p:to>
                                    </p:set>
                                    <p:animEffect transition="in" filter="fade">
                                      <p:cBhvr>
                                        <p:cTn id="5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1" grpId="0" animBg="1"/>
      <p:bldP spid="27" grpId="0" build="p"/>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2BCF0D7-AD45-B3AB-6A70-3228E6D50575}"/>
              </a:ext>
            </a:extLst>
          </p:cNvPr>
          <p:cNvSpPr>
            <a:spLocks noGrp="1"/>
          </p:cNvSpPr>
          <p:nvPr>
            <p:ph type="subTitle" idx="13"/>
          </p:nvPr>
        </p:nvSpPr>
        <p:spPr/>
        <p:txBody>
          <a:bodyPr/>
          <a:lstStyle/>
          <a:p>
            <a:r>
              <a:rPr lang="fr-CH" noProof="0"/>
              <a:t>Questions</a:t>
            </a:r>
          </a:p>
        </p:txBody>
      </p:sp>
      <p:sp>
        <p:nvSpPr>
          <p:cNvPr id="4" name="Titel 3">
            <a:extLst>
              <a:ext uri="{FF2B5EF4-FFF2-40B4-BE49-F238E27FC236}">
                <a16:creationId xmlns:a16="http://schemas.microsoft.com/office/drawing/2014/main" id="{4DCA5E15-5ACB-4BB4-0ECC-E98376697F9F}"/>
              </a:ext>
            </a:extLst>
          </p:cNvPr>
          <p:cNvSpPr>
            <a:spLocks noGrp="1"/>
          </p:cNvSpPr>
          <p:nvPr>
            <p:ph type="ctrTitle"/>
          </p:nvPr>
        </p:nvSpPr>
        <p:spPr/>
        <p:txBody>
          <a:bodyPr>
            <a:normAutofit fontScale="90000"/>
          </a:bodyPr>
          <a:lstStyle/>
          <a:p>
            <a:pPr algn="ctr"/>
            <a:r>
              <a:rPr lang="fr-CH" sz="3200" noProof="0"/>
              <a:t>3. Livres de travail de la CTUS</a:t>
            </a:r>
            <a:endParaRPr lang="fr-CH" noProof="0"/>
          </a:p>
        </p:txBody>
      </p:sp>
      <p:sp>
        <p:nvSpPr>
          <p:cNvPr id="5" name="Datumsplatzhalter 4">
            <a:extLst>
              <a:ext uri="{FF2B5EF4-FFF2-40B4-BE49-F238E27FC236}">
                <a16:creationId xmlns:a16="http://schemas.microsoft.com/office/drawing/2014/main" id="{4B1D7A71-DB0A-C707-5157-96A88CD3A9D8}"/>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2B236151-A712-A886-BE6A-58CBE248F458}"/>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52D75FA5-A25D-203A-DF03-22B75F61C368}"/>
              </a:ext>
            </a:extLst>
          </p:cNvPr>
          <p:cNvSpPr>
            <a:spLocks noGrp="1"/>
          </p:cNvSpPr>
          <p:nvPr>
            <p:ph type="sldNum" sz="quarter" idx="4"/>
          </p:nvPr>
        </p:nvSpPr>
        <p:spPr/>
        <p:txBody>
          <a:bodyPr/>
          <a:lstStyle/>
          <a:p>
            <a:fld id="{9B27D4C7-81E0-421A-BC04-9E78EB3959F5}" type="slidenum">
              <a:rPr lang="fr-CH" noProof="0" smtClean="0"/>
              <a:pPr/>
              <a:t>16</a:t>
            </a:fld>
            <a:endParaRPr lang="fr-CH" noProof="0"/>
          </a:p>
        </p:txBody>
      </p:sp>
      <p:graphicFrame>
        <p:nvGraphicFramePr>
          <p:cNvPr id="8" name="Tabelle 7">
            <a:extLst>
              <a:ext uri="{FF2B5EF4-FFF2-40B4-BE49-F238E27FC236}">
                <a16:creationId xmlns:a16="http://schemas.microsoft.com/office/drawing/2014/main" id="{20770681-DC1C-73AB-3FDE-3490B00FB992}"/>
              </a:ext>
            </a:extLst>
          </p:cNvPr>
          <p:cNvGraphicFramePr>
            <a:graphicFrameLocks noGrp="1"/>
          </p:cNvGraphicFramePr>
          <p:nvPr>
            <p:extLst>
              <p:ext uri="{D42A27DB-BD31-4B8C-83A1-F6EECF244321}">
                <p14:modId xmlns:p14="http://schemas.microsoft.com/office/powerpoint/2010/main" val="1487974301"/>
              </p:ext>
            </p:extLst>
          </p:nvPr>
        </p:nvGraphicFramePr>
        <p:xfrm>
          <a:off x="396239" y="1397000"/>
          <a:ext cx="8351520" cy="3845560"/>
        </p:xfrm>
        <a:graphic>
          <a:graphicData uri="http://schemas.openxmlformats.org/drawingml/2006/table">
            <a:tbl>
              <a:tblPr firstRow="1" bandRow="1">
                <a:tableStyleId>{5C22544A-7EE6-4342-B048-85BDC9FD1C3A}</a:tableStyleId>
              </a:tblPr>
              <a:tblGrid>
                <a:gridCol w="4175760">
                  <a:extLst>
                    <a:ext uri="{9D8B030D-6E8A-4147-A177-3AD203B41FA5}">
                      <a16:colId xmlns:a16="http://schemas.microsoft.com/office/drawing/2014/main" val="3813585359"/>
                    </a:ext>
                  </a:extLst>
                </a:gridCol>
                <a:gridCol w="4175760">
                  <a:extLst>
                    <a:ext uri="{9D8B030D-6E8A-4147-A177-3AD203B41FA5}">
                      <a16:colId xmlns:a16="http://schemas.microsoft.com/office/drawing/2014/main" val="1640748819"/>
                    </a:ext>
                  </a:extLst>
                </a:gridCol>
              </a:tblGrid>
              <a:tr h="370840">
                <a:tc>
                  <a:txBody>
                    <a:bodyPr/>
                    <a:lstStyle/>
                    <a:p>
                      <a:pPr algn="ctr"/>
                      <a:r>
                        <a:rPr lang="fr-CH" noProof="0"/>
                        <a:t>?</a:t>
                      </a:r>
                    </a:p>
                  </a:txBody>
                  <a:tcPr>
                    <a:solidFill>
                      <a:srgbClr val="205158"/>
                    </a:solidFill>
                  </a:tcPr>
                </a:tc>
                <a:tc>
                  <a:txBody>
                    <a:bodyPr/>
                    <a:lstStyle/>
                    <a:p>
                      <a:pPr algn="ctr"/>
                      <a:r>
                        <a:rPr lang="fr-CH" noProof="0"/>
                        <a:t>!</a:t>
                      </a:r>
                    </a:p>
                  </a:txBody>
                  <a:tcPr>
                    <a:solidFill>
                      <a:srgbClr val="205158"/>
                    </a:solidFill>
                  </a:tcPr>
                </a:tc>
                <a:extLst>
                  <a:ext uri="{0D108BD9-81ED-4DB2-BD59-A6C34878D82A}">
                    <a16:rowId xmlns:a16="http://schemas.microsoft.com/office/drawing/2014/main" val="3946467460"/>
                  </a:ext>
                </a:extLst>
              </a:tr>
              <a:tr h="370840">
                <a:tc>
                  <a:txBody>
                    <a:bodyPr/>
                    <a:lstStyle/>
                    <a:p>
                      <a:r>
                        <a:rPr lang="fr-CH" noProof="0"/>
                        <a:t>L’association n'a-t-il plus besoin de signer le </a:t>
                      </a:r>
                      <a:r>
                        <a:rPr lang="fr-CH" noProof="0" err="1"/>
                        <a:t>Ldt</a:t>
                      </a:r>
                      <a:r>
                        <a:rPr lang="fr-CH" noProof="0"/>
                        <a:t> ?</a:t>
                      </a:r>
                    </a:p>
                  </a:txBody>
                  <a:tcPr>
                    <a:solidFill>
                      <a:srgbClr val="205158">
                        <a:alpha val="30196"/>
                      </a:srgbClr>
                    </a:solidFill>
                  </a:tcPr>
                </a:tc>
                <a:tc>
                  <a:txBody>
                    <a:bodyPr/>
                    <a:lstStyle/>
                    <a:p>
                      <a:r>
                        <a:rPr lang="fr-CH" noProof="0"/>
                        <a:t>Non, le contrôle des données et la délivrance sont effectués par la CTUS!</a:t>
                      </a:r>
                    </a:p>
                  </a:txBody>
                  <a:tcPr>
                    <a:solidFill>
                      <a:srgbClr val="205158">
                        <a:alpha val="30196"/>
                      </a:srgbClr>
                    </a:solidFill>
                  </a:tcPr>
                </a:tc>
                <a:extLst>
                  <a:ext uri="{0D108BD9-81ED-4DB2-BD59-A6C34878D82A}">
                    <a16:rowId xmlns:a16="http://schemas.microsoft.com/office/drawing/2014/main" val="2739929082"/>
                  </a:ext>
                </a:extLst>
              </a:tr>
              <a:tr h="370840">
                <a:tc>
                  <a:txBody>
                    <a:bodyPr/>
                    <a:lstStyle/>
                    <a:p>
                      <a:r>
                        <a:rPr lang="fr-CH" noProof="0"/>
                        <a:t>Le </a:t>
                      </a:r>
                      <a:r>
                        <a:rPr lang="fr-CH" noProof="0" err="1"/>
                        <a:t>Ldt</a:t>
                      </a:r>
                      <a:r>
                        <a:rPr lang="fr-CH" noProof="0"/>
                        <a:t> peut-il être utilisé pour toutes les associations ?</a:t>
                      </a:r>
                    </a:p>
                  </a:txBody>
                  <a:tcPr>
                    <a:solidFill>
                      <a:srgbClr val="205158">
                        <a:alpha val="10196"/>
                      </a:srgbClr>
                    </a:solidFill>
                  </a:tcPr>
                </a:tc>
                <a:tc>
                  <a:txBody>
                    <a:bodyPr/>
                    <a:lstStyle/>
                    <a:p>
                      <a:r>
                        <a:rPr lang="fr-CH" noProof="0"/>
                        <a:t>Oui, exactement comme avant !</a:t>
                      </a:r>
                    </a:p>
                  </a:txBody>
                  <a:tcPr>
                    <a:solidFill>
                      <a:srgbClr val="205158">
                        <a:alpha val="10196"/>
                      </a:srgbClr>
                    </a:solidFill>
                  </a:tcPr>
                </a:tc>
                <a:extLst>
                  <a:ext uri="{0D108BD9-81ED-4DB2-BD59-A6C34878D82A}">
                    <a16:rowId xmlns:a16="http://schemas.microsoft.com/office/drawing/2014/main" val="874023989"/>
                  </a:ext>
                </a:extLst>
              </a:tr>
              <a:tr h="370840">
                <a:tc>
                  <a:txBody>
                    <a:bodyPr/>
                    <a:lstStyle/>
                    <a:p>
                      <a:r>
                        <a:rPr lang="fr-CH" noProof="0"/>
                        <a:t>L'association est-elle informée lorsqu'un membre demande un </a:t>
                      </a:r>
                      <a:r>
                        <a:rPr lang="fr-CH" noProof="0" err="1"/>
                        <a:t>Ldt</a:t>
                      </a:r>
                      <a:r>
                        <a:rPr lang="fr-CH" noProof="0"/>
                        <a:t> ?</a:t>
                      </a:r>
                    </a:p>
                  </a:txBody>
                  <a:tcPr>
                    <a:solidFill>
                      <a:srgbClr val="205158">
                        <a:alpha val="30196"/>
                      </a:srgbClr>
                    </a:solidFill>
                  </a:tcPr>
                </a:tc>
                <a:tc>
                  <a:txBody>
                    <a:bodyPr/>
                    <a:lstStyle/>
                    <a:p>
                      <a:r>
                        <a:rPr lang="fr-CH" noProof="0"/>
                        <a:t>Non, ce n'est pas nécessaire!</a:t>
                      </a:r>
                    </a:p>
                  </a:txBody>
                  <a:tcPr>
                    <a:solidFill>
                      <a:srgbClr val="205158">
                        <a:alpha val="30196"/>
                      </a:srgbClr>
                    </a:solidFill>
                  </a:tcPr>
                </a:tc>
                <a:extLst>
                  <a:ext uri="{0D108BD9-81ED-4DB2-BD59-A6C34878D82A}">
                    <a16:rowId xmlns:a16="http://schemas.microsoft.com/office/drawing/2014/main" val="1796513685"/>
                  </a:ext>
                </a:extLst>
              </a:tr>
              <a:tr h="370840">
                <a:tc>
                  <a:txBody>
                    <a:bodyPr/>
                    <a:lstStyle/>
                    <a:p>
                      <a:r>
                        <a:rPr lang="fr-CH" noProof="0" dirty="0"/>
                        <a:t>Qui inscrit dans l'arbre généalogique qu'un </a:t>
                      </a:r>
                      <a:r>
                        <a:rPr lang="fr-CH" noProof="0" dirty="0" err="1"/>
                        <a:t>Ldt</a:t>
                      </a:r>
                      <a:r>
                        <a:rPr lang="fr-CH" noProof="0" dirty="0"/>
                        <a:t> a été délivré?</a:t>
                      </a:r>
                    </a:p>
                  </a:txBody>
                  <a:tcPr>
                    <a:solidFill>
                      <a:srgbClr val="205158">
                        <a:alpha val="10196"/>
                      </a:srgbClr>
                    </a:solidFill>
                  </a:tcPr>
                </a:tc>
                <a:tc>
                  <a:txBody>
                    <a:bodyPr/>
                    <a:lstStyle/>
                    <a:p>
                      <a:r>
                        <a:rPr lang="fr-FR" dirty="0">
                          <a:solidFill>
                            <a:schemeClr val="tx1"/>
                          </a:solidFill>
                        </a:rPr>
                        <a:t>Organisme émetteur ou autre fonction officielle d'un club reconnu par la SCS.</a:t>
                      </a:r>
                      <a:endParaRPr lang="de-CH" dirty="0">
                        <a:solidFill>
                          <a:schemeClr val="tx1"/>
                        </a:solidFill>
                      </a:endParaRPr>
                    </a:p>
                  </a:txBody>
                  <a:tcPr>
                    <a:solidFill>
                      <a:srgbClr val="205158">
                        <a:alpha val="10196"/>
                      </a:srgbClr>
                    </a:solidFill>
                  </a:tcPr>
                </a:tc>
                <a:extLst>
                  <a:ext uri="{0D108BD9-81ED-4DB2-BD59-A6C34878D82A}">
                    <a16:rowId xmlns:a16="http://schemas.microsoft.com/office/drawing/2014/main" val="1395303470"/>
                  </a:ext>
                </a:extLst>
              </a:tr>
              <a:tr h="370840">
                <a:tc>
                  <a:txBody>
                    <a:bodyPr/>
                    <a:lstStyle/>
                    <a:p>
                      <a:r>
                        <a:rPr lang="fr-CH" noProof="0"/>
                        <a:t>L'article 3.2 des conditions générales doit-il être adapté ?</a:t>
                      </a:r>
                    </a:p>
                  </a:txBody>
                  <a:tcPr>
                    <a:solidFill>
                      <a:srgbClr val="205158">
                        <a:alpha val="30196"/>
                      </a:srgbClr>
                    </a:solidFill>
                  </a:tcPr>
                </a:tc>
                <a:tc>
                  <a:txBody>
                    <a:bodyPr/>
                    <a:lstStyle/>
                    <a:p>
                      <a:r>
                        <a:rPr lang="fr-CH" noProof="0" dirty="0"/>
                        <a:t>Oui, le libellé n'exclut ni le processus actuel ni celui envisagé, mais il devrait être actualisé et donc précisé.</a:t>
                      </a:r>
                    </a:p>
                  </a:txBody>
                  <a:tcPr>
                    <a:solidFill>
                      <a:srgbClr val="205158">
                        <a:alpha val="30196"/>
                      </a:srgbClr>
                    </a:solidFill>
                  </a:tcPr>
                </a:tc>
                <a:extLst>
                  <a:ext uri="{0D108BD9-81ED-4DB2-BD59-A6C34878D82A}">
                    <a16:rowId xmlns:a16="http://schemas.microsoft.com/office/drawing/2014/main" val="2546074548"/>
                  </a:ext>
                </a:extLst>
              </a:tr>
            </a:tbl>
          </a:graphicData>
        </a:graphic>
      </p:graphicFrame>
    </p:spTree>
    <p:extLst>
      <p:ext uri="{BB962C8B-B14F-4D97-AF65-F5344CB8AC3E}">
        <p14:creationId xmlns:p14="http://schemas.microsoft.com/office/powerpoint/2010/main" val="343561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a:t>Problématique</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a:t>4. Adaptation du concept de travail</a:t>
            </a:r>
            <a:br>
              <a:rPr lang="fr-CH" sz="2800"/>
            </a:br>
            <a:r>
              <a:rPr lang="fr-CH" sz="2800"/>
              <a:t>du mordant sportif </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smtClean="0"/>
              <a:pPr/>
              <a:t>17</a:t>
            </a:fld>
            <a:endParaRPr lang="fr-CH"/>
          </a:p>
        </p:txBody>
      </p:sp>
      <p:sp>
        <p:nvSpPr>
          <p:cNvPr id="15" name="ZoneTexte 14">
            <a:extLst>
              <a:ext uri="{FF2B5EF4-FFF2-40B4-BE49-F238E27FC236}">
                <a16:creationId xmlns:a16="http://schemas.microsoft.com/office/drawing/2014/main" id="{85B87F6E-516E-1620-C528-1F590AC300DB}"/>
              </a:ext>
            </a:extLst>
          </p:cNvPr>
          <p:cNvSpPr txBox="1"/>
          <p:nvPr/>
        </p:nvSpPr>
        <p:spPr>
          <a:xfrm>
            <a:off x="513217" y="1433622"/>
            <a:ext cx="8117565" cy="4934684"/>
          </a:xfrm>
          <a:prstGeom prst="rect">
            <a:avLst/>
          </a:prstGeom>
          <a:noFill/>
        </p:spPr>
        <p:txBody>
          <a:bodyPr wrap="square">
            <a:spAutoFit/>
          </a:bodyPr>
          <a:lstStyle/>
          <a:p>
            <a:pPr fontAlgn="ctr">
              <a:spcBef>
                <a:spcPts val="825"/>
              </a:spcBef>
              <a:spcAft>
                <a:spcPts val="825"/>
              </a:spcAft>
              <a:buNone/>
            </a:pPr>
            <a:r>
              <a:rPr lang="fr-CH" sz="1600" b="1">
                <a:solidFill>
                  <a:srgbClr val="006699"/>
                </a:solidFill>
                <a:effectLst/>
                <a:latin typeface="Font-Bold"/>
                <a:hlinkClick r:id="rId2"/>
              </a:rPr>
              <a:t>Art. 74</a:t>
            </a:r>
            <a:r>
              <a:rPr lang="fr-CH" sz="1600" b="0" baseline="30000">
                <a:solidFill>
                  <a:srgbClr val="006699"/>
                </a:solidFill>
                <a:effectLst/>
                <a:hlinkClick r:id="rId3"/>
              </a:rPr>
              <a:t>100</a:t>
            </a:r>
            <a:r>
              <a:rPr lang="fr-CH" sz="1600" b="0">
                <a:solidFill>
                  <a:srgbClr val="006699"/>
                </a:solidFill>
                <a:effectLst/>
                <a:hlinkClick r:id="rId2"/>
              </a:rPr>
              <a:t> Formation au travail de défense</a:t>
            </a:r>
            <a:endParaRPr lang="fr-CH" sz="1600" b="0">
              <a:effectLst/>
            </a:endParaRPr>
          </a:p>
          <a:p>
            <a:pPr algn="l">
              <a:spcBef>
                <a:spcPts val="399"/>
              </a:spcBef>
              <a:buNone/>
            </a:pPr>
            <a:r>
              <a:rPr lang="fr-CH" sz="1600" b="0" i="0" baseline="30000">
                <a:solidFill>
                  <a:srgbClr val="454545"/>
                </a:solidFill>
                <a:effectLst/>
                <a:latin typeface="Font-Regular"/>
              </a:rPr>
              <a:t>1</a:t>
            </a:r>
            <a:r>
              <a:rPr lang="fr-CH" sz="1600" b="0" i="0">
                <a:solidFill>
                  <a:srgbClr val="454545"/>
                </a:solidFill>
                <a:effectLst/>
                <a:latin typeface="Font-Regular"/>
              </a:rPr>
              <a:t> Sont admis à la formation au travail de défense:</a:t>
            </a:r>
          </a:p>
          <a:p>
            <a:pPr algn="l">
              <a:spcBef>
                <a:spcPts val="399"/>
              </a:spcBef>
              <a:buNone/>
            </a:pPr>
            <a:r>
              <a:rPr lang="fr-CH" sz="1600">
                <a:effectLst/>
              </a:rPr>
              <a:t>a. Les chiens d’</a:t>
            </a:r>
            <a:r>
              <a:rPr lang="fr-CH" sz="1600" err="1">
                <a:effectLst/>
              </a:rPr>
              <a:t>intervention;b.les</a:t>
            </a:r>
            <a:r>
              <a:rPr lang="fr-CH" sz="1600">
                <a:effectLst/>
              </a:rPr>
              <a:t> chiens destinés à des compétitions sportives de travail de </a:t>
            </a:r>
            <a:r>
              <a:rPr lang="fr-CH" sz="1600" err="1">
                <a:effectLst/>
              </a:rPr>
              <a:t>défense;c.les</a:t>
            </a:r>
            <a:r>
              <a:rPr lang="fr-CH" sz="1600">
                <a:effectLst/>
              </a:rPr>
              <a:t> chiens qui sont utilisés ou destinés à être utilisés par des entreprises de sécurité privées reconnues selon le droit cantonal.</a:t>
            </a:r>
            <a:r>
              <a:rPr lang="fr-CH" sz="1600" b="0" i="0" baseline="30000">
                <a:solidFill>
                  <a:srgbClr val="454545"/>
                </a:solidFill>
                <a:effectLst/>
                <a:latin typeface="Font-Regular"/>
              </a:rPr>
              <a:t>2</a:t>
            </a:r>
            <a:r>
              <a:rPr lang="fr-CH" sz="1600" b="0" i="0">
                <a:solidFill>
                  <a:srgbClr val="454545"/>
                </a:solidFill>
                <a:effectLst/>
                <a:latin typeface="Font-Regular"/>
              </a:rPr>
              <a:t> La personne responsable de la formation au travail de défense doit en tout temps pouvoir apporter la preuve que:</a:t>
            </a:r>
          </a:p>
          <a:p>
            <a:pPr algn="l">
              <a:spcBef>
                <a:spcPts val="399"/>
              </a:spcBef>
              <a:buNone/>
            </a:pPr>
            <a:r>
              <a:rPr lang="fr-CH" sz="1600">
                <a:effectLst/>
              </a:rPr>
              <a:t>a. Les chiens sont correctement identifiés et </a:t>
            </a:r>
            <a:r>
              <a:rPr lang="fr-CH" sz="1600" err="1">
                <a:effectLst/>
              </a:rPr>
              <a:t>enregistrés;b.seuls</a:t>
            </a:r>
            <a:r>
              <a:rPr lang="fr-CH" sz="1600">
                <a:effectLst/>
              </a:rPr>
              <a:t> sont admis à la formation au travail de défense les chiens qui ont déjà atteint un degré d’éducation suffisant, </a:t>
            </a:r>
            <a:r>
              <a:rPr lang="fr-CH" sz="1600" err="1">
                <a:effectLst/>
              </a:rPr>
              <a:t>etc.le</a:t>
            </a:r>
            <a:r>
              <a:rPr lang="fr-CH" sz="1600">
                <a:effectLst/>
              </a:rPr>
              <a:t> maître des chiens jouit d’une réputation irréprochable.</a:t>
            </a:r>
            <a:r>
              <a:rPr lang="fr-CH" sz="1600" b="0" i="0" baseline="30000">
                <a:solidFill>
                  <a:srgbClr val="454545"/>
                </a:solidFill>
                <a:effectLst/>
                <a:latin typeface="Font-Regular"/>
              </a:rPr>
              <a:t>3</a:t>
            </a:r>
            <a:r>
              <a:rPr lang="fr-CH" sz="1600" b="0" i="0">
                <a:solidFill>
                  <a:srgbClr val="454545"/>
                </a:solidFill>
                <a:effectLst/>
                <a:latin typeface="Font-Regular"/>
              </a:rPr>
              <a:t> Dans des situations justifiées, des badines peuvent être utilisées pour la formation au travail de défense.</a:t>
            </a:r>
          </a:p>
          <a:p>
            <a:pPr algn="l">
              <a:spcBef>
                <a:spcPts val="399"/>
              </a:spcBef>
              <a:buNone/>
            </a:pPr>
            <a:r>
              <a:rPr lang="fr-CH" sz="1600" b="0" i="0" baseline="30000">
                <a:solidFill>
                  <a:srgbClr val="454545"/>
                </a:solidFill>
                <a:effectLst/>
                <a:latin typeface="Font-Regular"/>
              </a:rPr>
              <a:t>4</a:t>
            </a:r>
            <a:r>
              <a:rPr lang="fr-CH" sz="1600" b="0" i="0">
                <a:solidFill>
                  <a:srgbClr val="454545"/>
                </a:solidFill>
                <a:effectLst/>
                <a:latin typeface="Font-Regular"/>
              </a:rPr>
              <a:t> La formation au travail de défense des chiens destinés à des compétitions sportives ne peut être dispensée que par des organisations reconnues à cet effet par l’OSAV. La formation ne peut être donnée que sous la surveillance et en présence d’auxiliaires formés. Le règlement de formation et d’examen doit être approuvé par l’OSAV.</a:t>
            </a:r>
          </a:p>
          <a:p>
            <a:pPr algn="l">
              <a:spcBef>
                <a:spcPts val="399"/>
              </a:spcBef>
              <a:buNone/>
            </a:pPr>
            <a:r>
              <a:rPr lang="fr-CH" sz="1600" b="0" i="0" baseline="30000">
                <a:solidFill>
                  <a:srgbClr val="454545"/>
                </a:solidFill>
                <a:effectLst/>
                <a:latin typeface="Font-Regular"/>
              </a:rPr>
              <a:t>5</a:t>
            </a:r>
            <a:r>
              <a:rPr lang="fr-CH" sz="1600" b="0" i="0">
                <a:solidFill>
                  <a:srgbClr val="454545"/>
                </a:solidFill>
                <a:effectLst/>
                <a:latin typeface="Font-Regular"/>
              </a:rPr>
              <a:t> Le détenteur du chien doit communiquer au service compétent visé à l’art. 16, al. 1, OFE</a:t>
            </a:r>
            <a:r>
              <a:rPr lang="fr-CH" sz="1600" b="0" i="0" u="none" strike="noStrike" baseline="30000">
                <a:solidFill>
                  <a:srgbClr val="006699"/>
                </a:solidFill>
                <a:effectLst/>
                <a:latin typeface="Font-Regular"/>
                <a:hlinkClick r:id="rId4"/>
              </a:rPr>
              <a:t>101</a:t>
            </a:r>
            <a:r>
              <a:rPr lang="fr-CH" sz="1600" b="0" i="0">
                <a:solidFill>
                  <a:srgbClr val="454545"/>
                </a:solidFill>
                <a:effectLst/>
                <a:latin typeface="Font-Regular"/>
              </a:rPr>
              <a:t> le début de la formation au travail de défense.</a:t>
            </a:r>
            <a:r>
              <a:rPr lang="fr-CH" sz="1600" b="0" i="0" u="none" strike="noStrike" baseline="30000">
                <a:solidFill>
                  <a:srgbClr val="006699"/>
                </a:solidFill>
                <a:effectLst/>
                <a:latin typeface="Font-Regular"/>
                <a:hlinkClick r:id="rId5"/>
              </a:rPr>
              <a:t>102</a:t>
            </a:r>
            <a:endParaRPr lang="fr-CH" sz="1600" b="0" i="0">
              <a:solidFill>
                <a:srgbClr val="454545"/>
              </a:solidFill>
              <a:effectLst/>
              <a:latin typeface="Font-Regular"/>
            </a:endParaRPr>
          </a:p>
          <a:p>
            <a:pPr algn="l">
              <a:spcBef>
                <a:spcPts val="399"/>
              </a:spcBef>
              <a:buNone/>
            </a:pPr>
            <a:r>
              <a:rPr lang="fr-CH" sz="1600" b="0" i="0" baseline="30000">
                <a:solidFill>
                  <a:srgbClr val="454545"/>
                </a:solidFill>
                <a:effectLst/>
                <a:latin typeface="Font-Regular"/>
              </a:rPr>
              <a:t>6</a:t>
            </a:r>
            <a:r>
              <a:rPr lang="fr-CH" sz="1600" b="0" i="0">
                <a:solidFill>
                  <a:srgbClr val="454545"/>
                </a:solidFill>
                <a:effectLst/>
                <a:latin typeface="Font-Regular"/>
              </a:rPr>
              <a:t> Le service compétent saisit le début de la formation au travail de défense dans la banque de données visée à l’art. 30, al. 2, LFE</a:t>
            </a:r>
            <a:r>
              <a:rPr lang="fr-CH" sz="1600" b="0" i="0" u="none" strike="noStrike" baseline="30000">
                <a:solidFill>
                  <a:srgbClr val="006699"/>
                </a:solidFill>
                <a:effectLst/>
                <a:latin typeface="Font-Regular"/>
                <a:hlinkClick r:id="rId6"/>
              </a:rPr>
              <a:t>103</a:t>
            </a:r>
            <a:r>
              <a:rPr lang="fr-CH" sz="1600" b="0" i="0">
                <a:solidFill>
                  <a:srgbClr val="454545"/>
                </a:solidFill>
                <a:effectLst/>
                <a:latin typeface="Font-Regular"/>
              </a:rPr>
              <a:t>.</a:t>
            </a:r>
            <a:r>
              <a:rPr lang="fr-CH" sz="1600" b="0" i="0" u="none" strike="noStrike" baseline="30000">
                <a:solidFill>
                  <a:srgbClr val="006699"/>
                </a:solidFill>
                <a:effectLst/>
                <a:latin typeface="Font-Regular"/>
                <a:hlinkClick r:id="rId7"/>
              </a:rPr>
              <a:t>104</a:t>
            </a:r>
            <a:endParaRPr lang="fr-CH" sz="1600" b="0" i="0">
              <a:solidFill>
                <a:srgbClr val="454545"/>
              </a:solidFill>
              <a:effectLst/>
              <a:latin typeface="Font-Regular"/>
            </a:endParaRPr>
          </a:p>
        </p:txBody>
      </p:sp>
    </p:spTree>
    <p:extLst>
      <p:ext uri="{BB962C8B-B14F-4D97-AF65-F5344CB8AC3E}">
        <p14:creationId xmlns:p14="http://schemas.microsoft.com/office/powerpoint/2010/main" val="4251825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EA03-12F6-FB20-0ACE-64781C2628B1}"/>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2C587171-8B0C-95B6-F6DB-30212DA0D199}"/>
              </a:ext>
            </a:extLst>
          </p:cNvPr>
          <p:cNvSpPr>
            <a:spLocks noGrp="1"/>
          </p:cNvSpPr>
          <p:nvPr>
            <p:ph idx="1"/>
          </p:nvPr>
        </p:nvSpPr>
        <p:spPr/>
        <p:txBody>
          <a:bodyPr/>
          <a:lstStyle/>
          <a:p>
            <a:r>
              <a:rPr lang="fr-CH" noProof="0"/>
              <a:t>Rétroaction annuelle des assistants du mordant sportifs pendant environ trois ans</a:t>
            </a:r>
          </a:p>
          <a:p>
            <a:pPr lvl="1"/>
            <a:r>
              <a:rPr lang="fr-CH" noProof="0"/>
              <a:t>L’importance en ce qui concerne les maîtres-chiens n’est pas fiable</a:t>
            </a:r>
          </a:p>
          <a:p>
            <a:pPr lvl="1"/>
            <a:r>
              <a:rPr lang="fr-CH" noProof="0"/>
              <a:t>Un contrôle très chronophage pour les organisations</a:t>
            </a:r>
          </a:p>
          <a:p>
            <a:r>
              <a:rPr lang="fr-CH" noProof="0">
                <a:solidFill>
                  <a:srgbClr val="FF0000"/>
                </a:solidFill>
              </a:rPr>
              <a:t>La situation internationale s’est aggravée en ce qui concerne le service de. mordant sportif</a:t>
            </a:r>
          </a:p>
          <a:p>
            <a:pPr lvl="1"/>
            <a:r>
              <a:rPr lang="fr-CH" noProof="0"/>
              <a:t>La Suisse dispose d’une bonne base juridique</a:t>
            </a:r>
          </a:p>
          <a:p>
            <a:pPr lvl="1"/>
            <a:r>
              <a:rPr lang="fr-CH" noProof="0"/>
              <a:t>La Suisse dispose d’un système de formation des assistants bien établi</a:t>
            </a:r>
          </a:p>
          <a:p>
            <a:pPr lvl="1"/>
            <a:r>
              <a:rPr lang="fr-CH" b="1" noProof="0">
                <a:solidFill>
                  <a:srgbClr val="FF0000"/>
                </a:solidFill>
              </a:rPr>
              <a:t>La mise en œuvre doit être cohérente</a:t>
            </a:r>
            <a:endParaRPr lang="fr-CH" noProof="0"/>
          </a:p>
          <a:p>
            <a:endParaRPr lang="fr-CH" noProof="0"/>
          </a:p>
        </p:txBody>
      </p:sp>
      <p:sp>
        <p:nvSpPr>
          <p:cNvPr id="3" name="Untertitel 2">
            <a:extLst>
              <a:ext uri="{FF2B5EF4-FFF2-40B4-BE49-F238E27FC236}">
                <a16:creationId xmlns:a16="http://schemas.microsoft.com/office/drawing/2014/main" id="{13253366-0302-6AD0-66D6-59D230225E47}"/>
              </a:ext>
            </a:extLst>
          </p:cNvPr>
          <p:cNvSpPr>
            <a:spLocks noGrp="1"/>
          </p:cNvSpPr>
          <p:nvPr>
            <p:ph type="subTitle" idx="13"/>
          </p:nvPr>
        </p:nvSpPr>
        <p:spPr/>
        <p:txBody>
          <a:bodyPr/>
          <a:lstStyle/>
          <a:p>
            <a:r>
              <a:rPr lang="fr-CH" noProof="0"/>
              <a:t>Approche</a:t>
            </a:r>
          </a:p>
        </p:txBody>
      </p:sp>
      <p:sp>
        <p:nvSpPr>
          <p:cNvPr id="4" name="Titel 3">
            <a:extLst>
              <a:ext uri="{FF2B5EF4-FFF2-40B4-BE49-F238E27FC236}">
                <a16:creationId xmlns:a16="http://schemas.microsoft.com/office/drawing/2014/main" id="{88CB15B3-D418-48DA-105B-1E4734244CA4}"/>
              </a:ext>
            </a:extLst>
          </p:cNvPr>
          <p:cNvSpPr>
            <a:spLocks noGrp="1"/>
          </p:cNvSpPr>
          <p:nvPr>
            <p:ph type="ctrTitle"/>
          </p:nvPr>
        </p:nvSpPr>
        <p:spPr/>
        <p:txBody>
          <a:bodyPr wrap="square">
            <a:normAutofit fontScale="90000"/>
          </a:bodyPr>
          <a:lstStyle/>
          <a:p>
            <a:r>
              <a:rPr lang="fr-CH" sz="2800" noProof="0"/>
              <a:t>4. Adaptation du concept du travail de mordant sportif</a:t>
            </a:r>
          </a:p>
        </p:txBody>
      </p:sp>
      <p:sp>
        <p:nvSpPr>
          <p:cNvPr id="5" name="Datumsplatzhalter 4">
            <a:extLst>
              <a:ext uri="{FF2B5EF4-FFF2-40B4-BE49-F238E27FC236}">
                <a16:creationId xmlns:a16="http://schemas.microsoft.com/office/drawing/2014/main" id="{36A7C0A2-4159-A771-E792-654C688B6A59}"/>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43896E0D-2CD0-7EFF-88AB-CAA2C620143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FBCF3CF7-61DD-DD9C-F8FB-E7AFB07DA664}"/>
              </a:ext>
            </a:extLst>
          </p:cNvPr>
          <p:cNvSpPr>
            <a:spLocks noGrp="1"/>
          </p:cNvSpPr>
          <p:nvPr>
            <p:ph type="sldNum" sz="quarter" idx="4"/>
          </p:nvPr>
        </p:nvSpPr>
        <p:spPr/>
        <p:txBody>
          <a:bodyPr/>
          <a:lstStyle/>
          <a:p>
            <a:fld id="{9B27D4C7-81E0-421A-BC04-9E78EB3959F5}" type="slidenum">
              <a:rPr lang="fr-CH" noProof="0" smtClean="0"/>
              <a:pPr/>
              <a:t>18</a:t>
            </a:fld>
            <a:endParaRPr lang="fr-CH" noProof="0"/>
          </a:p>
        </p:txBody>
      </p:sp>
    </p:spTree>
    <p:extLst>
      <p:ext uri="{BB962C8B-B14F-4D97-AF65-F5344CB8AC3E}">
        <p14:creationId xmlns:p14="http://schemas.microsoft.com/office/powerpoint/2010/main" val="17178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D3CD-BB8D-45A0-18C1-2A4B171F0D25}"/>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EA01F6D0-A5A8-C0F5-5B1D-3A291D0F0B1B}"/>
              </a:ext>
            </a:extLst>
          </p:cNvPr>
          <p:cNvSpPr>
            <a:spLocks noGrp="1"/>
          </p:cNvSpPr>
          <p:nvPr>
            <p:ph idx="1"/>
          </p:nvPr>
        </p:nvSpPr>
        <p:spPr/>
        <p:txBody>
          <a:bodyPr/>
          <a:lstStyle/>
          <a:p>
            <a:pPr marL="0" indent="0">
              <a:buNone/>
            </a:pPr>
            <a:endParaRPr lang="fr-CH" noProof="0"/>
          </a:p>
          <a:p>
            <a:endParaRPr lang="fr-CH" noProof="0"/>
          </a:p>
        </p:txBody>
      </p:sp>
      <p:sp>
        <p:nvSpPr>
          <p:cNvPr id="3" name="Untertitel 2">
            <a:extLst>
              <a:ext uri="{FF2B5EF4-FFF2-40B4-BE49-F238E27FC236}">
                <a16:creationId xmlns:a16="http://schemas.microsoft.com/office/drawing/2014/main" id="{86CF4478-091E-4A79-D63A-6AA8AA15670C}"/>
              </a:ext>
            </a:extLst>
          </p:cNvPr>
          <p:cNvSpPr>
            <a:spLocks noGrp="1"/>
          </p:cNvSpPr>
          <p:nvPr>
            <p:ph type="subTitle" idx="13"/>
          </p:nvPr>
        </p:nvSpPr>
        <p:spPr/>
        <p:txBody>
          <a:bodyPr/>
          <a:lstStyle/>
          <a:p>
            <a:r>
              <a:rPr lang="fr-CH" noProof="0"/>
              <a:t>Organisations ayant une formation d’HA reconnue et les objectifs des examens CTUS</a:t>
            </a:r>
          </a:p>
        </p:txBody>
      </p:sp>
      <p:sp>
        <p:nvSpPr>
          <p:cNvPr id="4" name="Titel 3">
            <a:extLst>
              <a:ext uri="{FF2B5EF4-FFF2-40B4-BE49-F238E27FC236}">
                <a16:creationId xmlns:a16="http://schemas.microsoft.com/office/drawing/2014/main" id="{7D6C1906-DBEE-5BEF-DBCC-820A45A08E5F}"/>
              </a:ext>
            </a:extLst>
          </p:cNvPr>
          <p:cNvSpPr>
            <a:spLocks noGrp="1"/>
          </p:cNvSpPr>
          <p:nvPr>
            <p:ph type="ctrTitle"/>
          </p:nvPr>
        </p:nvSpPr>
        <p:spPr/>
        <p:txBody>
          <a:bodyPr wrap="square">
            <a:normAutofit fontScale="90000"/>
          </a:bodyPr>
          <a:lstStyle/>
          <a:p>
            <a:r>
              <a:rPr lang="fr-CH" sz="2800" noProof="0"/>
              <a:t>4. Adaptation du concept du travail de mordant sportif</a:t>
            </a:r>
          </a:p>
        </p:txBody>
      </p:sp>
      <p:sp>
        <p:nvSpPr>
          <p:cNvPr id="5" name="Datumsplatzhalter 4">
            <a:extLst>
              <a:ext uri="{FF2B5EF4-FFF2-40B4-BE49-F238E27FC236}">
                <a16:creationId xmlns:a16="http://schemas.microsoft.com/office/drawing/2014/main" id="{A3BF0E61-43A4-3221-E905-13B208D380D7}"/>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6384E65C-CF55-4918-54C6-FA158DEADA30}"/>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2BF8008A-C86E-BCEB-F7F6-9DF00ADCD43E}"/>
              </a:ext>
            </a:extLst>
          </p:cNvPr>
          <p:cNvSpPr>
            <a:spLocks noGrp="1"/>
          </p:cNvSpPr>
          <p:nvPr>
            <p:ph type="sldNum" sz="quarter" idx="4"/>
          </p:nvPr>
        </p:nvSpPr>
        <p:spPr/>
        <p:txBody>
          <a:bodyPr/>
          <a:lstStyle/>
          <a:p>
            <a:fld id="{9B27D4C7-81E0-421A-BC04-9E78EB3959F5}" type="slidenum">
              <a:rPr lang="fr-CH" noProof="0" smtClean="0"/>
              <a:pPr/>
              <a:t>19</a:t>
            </a:fld>
            <a:endParaRPr lang="fr-CH" noProof="0"/>
          </a:p>
        </p:txBody>
      </p:sp>
      <p:pic>
        <p:nvPicPr>
          <p:cNvPr id="11" name="Inhaltsplatzhalter 10">
            <a:extLst>
              <a:ext uri="{FF2B5EF4-FFF2-40B4-BE49-F238E27FC236}">
                <a16:creationId xmlns:a16="http://schemas.microsoft.com/office/drawing/2014/main" id="{E9CE63AA-658B-8E3F-2CDC-281C6441B39B}"/>
              </a:ext>
            </a:extLst>
          </p:cNvPr>
          <p:cNvPicPr>
            <a:picLocks noChangeAspect="1"/>
          </p:cNvPicPr>
          <p:nvPr/>
        </p:nvPicPr>
        <p:blipFill>
          <a:blip r:embed="rId2"/>
          <a:stretch>
            <a:fillRect/>
          </a:stretch>
        </p:blipFill>
        <p:spPr>
          <a:xfrm>
            <a:off x="4338367" y="3197559"/>
            <a:ext cx="4409393" cy="1068402"/>
          </a:xfrm>
          <a:prstGeom prst="rect">
            <a:avLst/>
          </a:prstGeom>
        </p:spPr>
      </p:pic>
      <p:pic>
        <p:nvPicPr>
          <p:cNvPr id="9" name="Grafik 8">
            <a:extLst>
              <a:ext uri="{FF2B5EF4-FFF2-40B4-BE49-F238E27FC236}">
                <a16:creationId xmlns:a16="http://schemas.microsoft.com/office/drawing/2014/main" id="{7444F602-1D16-51ED-3636-CA3E8479950E}"/>
              </a:ext>
            </a:extLst>
          </p:cNvPr>
          <p:cNvPicPr>
            <a:picLocks noChangeAspect="1"/>
          </p:cNvPicPr>
          <p:nvPr/>
        </p:nvPicPr>
        <p:blipFill>
          <a:blip r:embed="rId3"/>
          <a:stretch>
            <a:fillRect/>
          </a:stretch>
        </p:blipFill>
        <p:spPr>
          <a:xfrm>
            <a:off x="3758460" y="2046402"/>
            <a:ext cx="1400370" cy="809738"/>
          </a:xfrm>
          <a:prstGeom prst="rect">
            <a:avLst/>
          </a:prstGeom>
        </p:spPr>
      </p:pic>
      <p:pic>
        <p:nvPicPr>
          <p:cNvPr id="13" name="Grafik 12">
            <a:extLst>
              <a:ext uri="{FF2B5EF4-FFF2-40B4-BE49-F238E27FC236}">
                <a16:creationId xmlns:a16="http://schemas.microsoft.com/office/drawing/2014/main" id="{EF07BFB2-D907-223E-178E-74656BF760E3}"/>
              </a:ext>
            </a:extLst>
          </p:cNvPr>
          <p:cNvPicPr>
            <a:picLocks noChangeAspect="1"/>
          </p:cNvPicPr>
          <p:nvPr/>
        </p:nvPicPr>
        <p:blipFill>
          <a:blip r:embed="rId4"/>
          <a:stretch>
            <a:fillRect/>
          </a:stretch>
        </p:blipFill>
        <p:spPr>
          <a:xfrm>
            <a:off x="1208308" y="2974217"/>
            <a:ext cx="1543265" cy="1629002"/>
          </a:xfrm>
          <a:prstGeom prst="rect">
            <a:avLst/>
          </a:prstGeom>
        </p:spPr>
      </p:pic>
      <p:pic>
        <p:nvPicPr>
          <p:cNvPr id="15" name="Grafik 14">
            <a:extLst>
              <a:ext uri="{FF2B5EF4-FFF2-40B4-BE49-F238E27FC236}">
                <a16:creationId xmlns:a16="http://schemas.microsoft.com/office/drawing/2014/main" id="{97FE5EDF-0612-6F67-7C9E-4BC51B08DA12}"/>
              </a:ext>
            </a:extLst>
          </p:cNvPr>
          <p:cNvPicPr>
            <a:picLocks noChangeAspect="1"/>
          </p:cNvPicPr>
          <p:nvPr/>
        </p:nvPicPr>
        <p:blipFill>
          <a:blip r:embed="rId5"/>
          <a:stretch>
            <a:fillRect/>
          </a:stretch>
        </p:blipFill>
        <p:spPr>
          <a:xfrm>
            <a:off x="3367880" y="4850766"/>
            <a:ext cx="2181529" cy="1066949"/>
          </a:xfrm>
          <a:prstGeom prst="rect">
            <a:avLst/>
          </a:prstGeom>
        </p:spPr>
      </p:pic>
    </p:spTree>
    <p:extLst>
      <p:ext uri="{BB962C8B-B14F-4D97-AF65-F5344CB8AC3E}">
        <p14:creationId xmlns:p14="http://schemas.microsoft.com/office/powerpoint/2010/main" val="4218764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erzlich Willkommen&quot; Bilder – Durchsuchen 2,617 Archivfotos, Vektorgrafiken  und Videos | Adobe Stock">
            <a:extLst>
              <a:ext uri="{FF2B5EF4-FFF2-40B4-BE49-F238E27FC236}">
                <a16:creationId xmlns:a16="http://schemas.microsoft.com/office/drawing/2014/main" id="{8955A6CB-3FB0-4E4E-53B6-2397989DD3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19271" y="1671804"/>
            <a:ext cx="6918958" cy="3514391"/>
          </a:xfrm>
          <a:prstGeom prst="rect">
            <a:avLst/>
          </a:prstGeom>
          <a:solidFill>
            <a:srgbClr val="FFFFFF"/>
          </a:solidFill>
          <a:effectLst/>
        </p:spPr>
      </p:pic>
      <p:sp>
        <p:nvSpPr>
          <p:cNvPr id="13" name="Subtitle 2">
            <a:extLst>
              <a:ext uri="{FF2B5EF4-FFF2-40B4-BE49-F238E27FC236}">
                <a16:creationId xmlns:a16="http://schemas.microsoft.com/office/drawing/2014/main" id="{C594987B-E6BB-6014-D9C9-48D96E4F9B9F}"/>
              </a:ext>
            </a:extLst>
          </p:cNvPr>
          <p:cNvSpPr>
            <a:spLocks noGrp="1"/>
          </p:cNvSpPr>
          <p:nvPr>
            <p:ph type="subTitle" idx="13"/>
          </p:nvPr>
        </p:nvSpPr>
        <p:spPr>
          <a:xfrm>
            <a:off x="396240" y="979974"/>
            <a:ext cx="8351520" cy="453648"/>
          </a:xfrm>
        </p:spPr>
        <p:txBody>
          <a:bodyPr/>
          <a:lstStyle/>
          <a:p>
            <a:endParaRPr lang="fr-CH" noProof="0"/>
          </a:p>
        </p:txBody>
      </p:sp>
      <p:sp>
        <p:nvSpPr>
          <p:cNvPr id="4" name="Titel 3">
            <a:extLst>
              <a:ext uri="{FF2B5EF4-FFF2-40B4-BE49-F238E27FC236}">
                <a16:creationId xmlns:a16="http://schemas.microsoft.com/office/drawing/2014/main" id="{C87C0F9D-3D1B-4718-886B-2A5A1E93A511}"/>
              </a:ext>
            </a:extLst>
          </p:cNvPr>
          <p:cNvSpPr>
            <a:spLocks noGrp="1"/>
          </p:cNvSpPr>
          <p:nvPr>
            <p:ph type="ctrTitle"/>
          </p:nvPr>
        </p:nvSpPr>
        <p:spPr>
          <a:xfrm>
            <a:off x="1609818" y="157550"/>
            <a:ext cx="5924366" cy="535531"/>
          </a:xfrm>
        </p:spPr>
        <p:txBody>
          <a:bodyPr anchor="ctr">
            <a:normAutofit/>
          </a:bodyPr>
          <a:lstStyle/>
          <a:p>
            <a:r>
              <a:rPr lang="fr-CH" noProof="0"/>
              <a:t>1. Accueil</a:t>
            </a:r>
          </a:p>
        </p:txBody>
      </p:sp>
      <p:sp>
        <p:nvSpPr>
          <p:cNvPr id="5" name="Datumsplatzhalter 4">
            <a:extLst>
              <a:ext uri="{FF2B5EF4-FFF2-40B4-BE49-F238E27FC236}">
                <a16:creationId xmlns:a16="http://schemas.microsoft.com/office/drawing/2014/main" id="{BF59AE7C-D28A-45AF-89E3-5AD894167C92}"/>
              </a:ext>
            </a:extLst>
          </p:cNvPr>
          <p:cNvSpPr>
            <a:spLocks noGrp="1"/>
          </p:cNvSpPr>
          <p:nvPr>
            <p:ph type="dt" sz="half" idx="2"/>
          </p:nvPr>
        </p:nvSpPr>
        <p:spPr>
          <a:xfrm>
            <a:off x="396239" y="6569478"/>
            <a:ext cx="900000" cy="196389"/>
          </a:xfrm>
        </p:spPr>
        <p:txBody>
          <a:bodyPr anchor="ctr">
            <a:normAutofit/>
          </a:bodyPr>
          <a:lstStyle/>
          <a:p>
            <a:pPr>
              <a:lnSpc>
                <a:spcPct val="90000"/>
              </a:lnSpc>
              <a:spcAft>
                <a:spcPts val="600"/>
              </a:spcAft>
            </a:pPr>
            <a:r>
              <a:rPr lang="fr-CH" sz="700" noProof="0"/>
              <a:t>21.08.2025</a:t>
            </a:r>
          </a:p>
        </p:txBody>
      </p:sp>
      <p:sp>
        <p:nvSpPr>
          <p:cNvPr id="6" name="Fußzeilenplatzhalter 5">
            <a:extLst>
              <a:ext uri="{FF2B5EF4-FFF2-40B4-BE49-F238E27FC236}">
                <a16:creationId xmlns:a16="http://schemas.microsoft.com/office/drawing/2014/main" id="{C834009C-FFE1-4350-B060-7439390EC50F}"/>
              </a:ext>
            </a:extLst>
          </p:cNvPr>
          <p:cNvSpPr>
            <a:spLocks noGrp="1"/>
          </p:cNvSpPr>
          <p:nvPr>
            <p:ph type="ftr" sz="quarter" idx="3"/>
          </p:nvPr>
        </p:nvSpPr>
        <p:spPr>
          <a:xfrm>
            <a:off x="1428750" y="6569478"/>
            <a:ext cx="6300000" cy="196389"/>
          </a:xfrm>
        </p:spPr>
        <p:txBody>
          <a:bodyPr anchor="ctr">
            <a:normAutofit/>
          </a:bodyPr>
          <a:lstStyle/>
          <a:p>
            <a:pPr>
              <a:lnSpc>
                <a:spcPct val="90000"/>
              </a:lnSpc>
              <a:spcAft>
                <a:spcPts val="600"/>
              </a:spcAft>
            </a:pPr>
            <a:r>
              <a:rPr lang="fr-CH" sz="700" noProof="0"/>
              <a:t>Conférence des présidents 2025</a:t>
            </a:r>
          </a:p>
        </p:txBody>
      </p:sp>
      <p:sp>
        <p:nvSpPr>
          <p:cNvPr id="7" name="Foliennummernplatzhalter 6">
            <a:extLst>
              <a:ext uri="{FF2B5EF4-FFF2-40B4-BE49-F238E27FC236}">
                <a16:creationId xmlns:a16="http://schemas.microsoft.com/office/drawing/2014/main" id="{BDCC3B04-839B-4C0B-97D1-E4213400375B}"/>
              </a:ext>
            </a:extLst>
          </p:cNvPr>
          <p:cNvSpPr>
            <a:spLocks noGrp="1"/>
          </p:cNvSpPr>
          <p:nvPr>
            <p:ph type="sldNum" sz="quarter" idx="4"/>
          </p:nvPr>
        </p:nvSpPr>
        <p:spPr>
          <a:xfrm>
            <a:off x="7847761" y="6569478"/>
            <a:ext cx="900000" cy="196389"/>
          </a:xfrm>
        </p:spPr>
        <p:txBody>
          <a:bodyPr anchor="ctr">
            <a:normAutofit/>
          </a:bodyPr>
          <a:lstStyle/>
          <a:p>
            <a:pPr>
              <a:lnSpc>
                <a:spcPct val="90000"/>
              </a:lnSpc>
              <a:spcAft>
                <a:spcPts val="600"/>
              </a:spcAft>
            </a:pPr>
            <a:fld id="{9B27D4C7-81E0-421A-BC04-9E78EB3959F5}" type="slidenum">
              <a:rPr lang="fr-CH" sz="700" noProof="0" smtClean="0"/>
              <a:pPr>
                <a:lnSpc>
                  <a:spcPct val="90000"/>
                </a:lnSpc>
                <a:spcAft>
                  <a:spcPts val="600"/>
                </a:spcAft>
              </a:pPr>
              <a:t>2</a:t>
            </a:fld>
            <a:endParaRPr lang="fr-CH" sz="700" noProof="0"/>
          </a:p>
        </p:txBody>
      </p:sp>
      <p:sp>
        <p:nvSpPr>
          <p:cNvPr id="10" name="Textfeld 9">
            <a:extLst>
              <a:ext uri="{FF2B5EF4-FFF2-40B4-BE49-F238E27FC236}">
                <a16:creationId xmlns:a16="http://schemas.microsoft.com/office/drawing/2014/main" id="{204EA3EB-B1B9-E69C-B22A-02CF80CAF98A}"/>
              </a:ext>
            </a:extLst>
          </p:cNvPr>
          <p:cNvSpPr txBox="1"/>
          <p:nvPr/>
        </p:nvSpPr>
        <p:spPr>
          <a:xfrm>
            <a:off x="676053" y="5459605"/>
            <a:ext cx="7805394" cy="707886"/>
          </a:xfrm>
          <a:prstGeom prst="rect">
            <a:avLst/>
          </a:prstGeom>
          <a:noFill/>
        </p:spPr>
        <p:txBody>
          <a:bodyPr wrap="square" rtlCol="0">
            <a:spAutoFit/>
          </a:bodyPr>
          <a:lstStyle/>
          <a:p>
            <a:pPr algn="ctr"/>
            <a:r>
              <a:rPr lang="fr-CH" sz="2000" noProof="0"/>
              <a:t>Cette présentation PowerPoint sera mise en ligne sur le site de la CTUS après la conférence.</a:t>
            </a:r>
          </a:p>
        </p:txBody>
      </p:sp>
    </p:spTree>
    <p:extLst>
      <p:ext uri="{BB962C8B-B14F-4D97-AF65-F5344CB8AC3E}">
        <p14:creationId xmlns:p14="http://schemas.microsoft.com/office/powerpoint/2010/main" val="1738677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E721-03C0-4D90-F86C-4438A55FA829}"/>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DA4DC815-11C7-7381-E04F-A2116F0A4789}"/>
              </a:ext>
            </a:extLst>
          </p:cNvPr>
          <p:cNvSpPr>
            <a:spLocks noGrp="1"/>
          </p:cNvSpPr>
          <p:nvPr>
            <p:ph idx="1"/>
          </p:nvPr>
        </p:nvSpPr>
        <p:spPr/>
        <p:txBody>
          <a:bodyPr/>
          <a:lstStyle/>
          <a:p>
            <a:pPr marL="0" indent="0">
              <a:buNone/>
            </a:pPr>
            <a:endParaRPr lang="fr-CH" noProof="0"/>
          </a:p>
          <a:p>
            <a:r>
              <a:rPr lang="fr-CH" noProof="0"/>
              <a:t>Une liste de tous les chiens travaillant dans le </a:t>
            </a:r>
            <a:r>
              <a:rPr lang="fr-CH"/>
              <a:t>mordant</a:t>
            </a:r>
            <a:r>
              <a:rPr lang="fr-CH" noProof="0"/>
              <a:t> sportif selon le règlement d’examen de la CTUS (option d’information contraignante)</a:t>
            </a:r>
          </a:p>
          <a:p>
            <a:r>
              <a:rPr lang="fr-CH" noProof="0"/>
              <a:t>Respect et contrôle des exigences légales</a:t>
            </a:r>
          </a:p>
          <a:p>
            <a:r>
              <a:rPr lang="fr-CH" noProof="0"/>
              <a:t>Contrôle simple</a:t>
            </a:r>
          </a:p>
        </p:txBody>
      </p:sp>
      <p:sp>
        <p:nvSpPr>
          <p:cNvPr id="3" name="Untertitel 2">
            <a:extLst>
              <a:ext uri="{FF2B5EF4-FFF2-40B4-BE49-F238E27FC236}">
                <a16:creationId xmlns:a16="http://schemas.microsoft.com/office/drawing/2014/main" id="{707E7DEC-5DF9-0A71-35B8-99CE67A175C5}"/>
              </a:ext>
            </a:extLst>
          </p:cNvPr>
          <p:cNvSpPr>
            <a:spLocks noGrp="1"/>
          </p:cNvSpPr>
          <p:nvPr>
            <p:ph type="subTitle" idx="13"/>
          </p:nvPr>
        </p:nvSpPr>
        <p:spPr/>
        <p:txBody>
          <a:bodyPr/>
          <a:lstStyle/>
          <a:p>
            <a:r>
              <a:rPr lang="fr-CH" noProof="0"/>
              <a:t>Objectif principal en termes de mise en œuvre des exigences légales</a:t>
            </a:r>
          </a:p>
        </p:txBody>
      </p:sp>
      <p:sp>
        <p:nvSpPr>
          <p:cNvPr id="4" name="Titel 3">
            <a:extLst>
              <a:ext uri="{FF2B5EF4-FFF2-40B4-BE49-F238E27FC236}">
                <a16:creationId xmlns:a16="http://schemas.microsoft.com/office/drawing/2014/main" id="{4EDD9A91-857F-6095-374A-99E1910274C9}"/>
              </a:ext>
            </a:extLst>
          </p:cNvPr>
          <p:cNvSpPr>
            <a:spLocks noGrp="1"/>
          </p:cNvSpPr>
          <p:nvPr>
            <p:ph type="ctrTitle"/>
          </p:nvPr>
        </p:nvSpPr>
        <p:spPr/>
        <p:txBody>
          <a:bodyPr wrap="square">
            <a:normAutofit fontScale="90000"/>
          </a:bodyPr>
          <a:lstStyle/>
          <a:p>
            <a:r>
              <a:rPr lang="fr-CH" sz="2800" noProof="0"/>
              <a:t>4. Adaptation du concept du travail de mordant sportif</a:t>
            </a:r>
          </a:p>
        </p:txBody>
      </p:sp>
      <p:sp>
        <p:nvSpPr>
          <p:cNvPr id="5" name="Datumsplatzhalter 4">
            <a:extLst>
              <a:ext uri="{FF2B5EF4-FFF2-40B4-BE49-F238E27FC236}">
                <a16:creationId xmlns:a16="http://schemas.microsoft.com/office/drawing/2014/main" id="{5D8E1716-431A-5B92-7E11-53CFA7853B6F}"/>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B2705B1F-CB00-F07D-18AF-C7894400396F}"/>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3C861618-2A9E-DC23-4B7B-ADEC774C38F5}"/>
              </a:ext>
            </a:extLst>
          </p:cNvPr>
          <p:cNvSpPr>
            <a:spLocks noGrp="1"/>
          </p:cNvSpPr>
          <p:nvPr>
            <p:ph type="sldNum" sz="quarter" idx="4"/>
          </p:nvPr>
        </p:nvSpPr>
        <p:spPr/>
        <p:txBody>
          <a:bodyPr/>
          <a:lstStyle/>
          <a:p>
            <a:fld id="{9B27D4C7-81E0-421A-BC04-9E78EB3959F5}" type="slidenum">
              <a:rPr lang="fr-CH" noProof="0" smtClean="0"/>
              <a:pPr/>
              <a:t>20</a:t>
            </a:fld>
            <a:endParaRPr lang="fr-CH" noProof="0"/>
          </a:p>
        </p:txBody>
      </p:sp>
    </p:spTree>
    <p:extLst>
      <p:ext uri="{BB962C8B-B14F-4D97-AF65-F5344CB8AC3E}">
        <p14:creationId xmlns:p14="http://schemas.microsoft.com/office/powerpoint/2010/main" val="298299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3BD0-CD5D-C82D-D168-E2945E703EE0}"/>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EAB839E4-6C3C-1557-EA84-A75D006AC290}"/>
              </a:ext>
            </a:extLst>
          </p:cNvPr>
          <p:cNvSpPr>
            <a:spLocks noGrp="1"/>
          </p:cNvSpPr>
          <p:nvPr>
            <p:ph idx="1"/>
          </p:nvPr>
        </p:nvSpPr>
        <p:spPr/>
        <p:txBody>
          <a:bodyPr/>
          <a:lstStyle/>
          <a:p>
            <a:pPr marL="0" indent="0">
              <a:buNone/>
            </a:pPr>
            <a:endParaRPr lang="fr-CH" noProof="0"/>
          </a:p>
          <a:p>
            <a:r>
              <a:rPr lang="fr-CH" noProof="0"/>
              <a:t>Enregistrement des chiens et informations maître-chien avec confirmation de bonne moralité/ AMICUS digital à la CTUS</a:t>
            </a:r>
          </a:p>
          <a:p>
            <a:r>
              <a:rPr lang="fr-CH" noProof="0"/>
              <a:t>Confirmation de la formation de base par les HA de nos organisations</a:t>
            </a:r>
          </a:p>
          <a:p>
            <a:r>
              <a:rPr lang="fr-CH" noProof="0"/>
              <a:t>BH/VT dans les 2 ans et obligation d’examen annuel jusqu’à l’âge de 8 ans</a:t>
            </a:r>
          </a:p>
        </p:txBody>
      </p:sp>
      <p:sp>
        <p:nvSpPr>
          <p:cNvPr id="3" name="Untertitel 2">
            <a:extLst>
              <a:ext uri="{FF2B5EF4-FFF2-40B4-BE49-F238E27FC236}">
                <a16:creationId xmlns:a16="http://schemas.microsoft.com/office/drawing/2014/main" id="{CD6C5856-B4A7-31CF-5F59-BA0C2EAD0B95}"/>
              </a:ext>
            </a:extLst>
          </p:cNvPr>
          <p:cNvSpPr>
            <a:spLocks noGrp="1"/>
          </p:cNvSpPr>
          <p:nvPr>
            <p:ph type="subTitle" idx="13"/>
          </p:nvPr>
        </p:nvSpPr>
        <p:spPr/>
        <p:txBody>
          <a:bodyPr/>
          <a:lstStyle/>
          <a:p>
            <a:r>
              <a:rPr lang="fr-CH" noProof="0"/>
              <a:t>Concept</a:t>
            </a:r>
          </a:p>
        </p:txBody>
      </p:sp>
      <p:sp>
        <p:nvSpPr>
          <p:cNvPr id="4" name="Titel 3">
            <a:extLst>
              <a:ext uri="{FF2B5EF4-FFF2-40B4-BE49-F238E27FC236}">
                <a16:creationId xmlns:a16="http://schemas.microsoft.com/office/drawing/2014/main" id="{1E9F5995-62A3-0B82-34DC-C64512D4F0EF}"/>
              </a:ext>
            </a:extLst>
          </p:cNvPr>
          <p:cNvSpPr>
            <a:spLocks noGrp="1"/>
          </p:cNvSpPr>
          <p:nvPr>
            <p:ph type="ctrTitle"/>
          </p:nvPr>
        </p:nvSpPr>
        <p:spPr/>
        <p:txBody>
          <a:bodyPr wrap="square">
            <a:normAutofit fontScale="90000"/>
          </a:bodyPr>
          <a:lstStyle/>
          <a:p>
            <a:r>
              <a:rPr lang="fr-CH" sz="2800" noProof="0"/>
              <a:t>4. Adaptation du concept du travail de protection sportive</a:t>
            </a:r>
          </a:p>
        </p:txBody>
      </p:sp>
      <p:sp>
        <p:nvSpPr>
          <p:cNvPr id="5" name="Datumsplatzhalter 4">
            <a:extLst>
              <a:ext uri="{FF2B5EF4-FFF2-40B4-BE49-F238E27FC236}">
                <a16:creationId xmlns:a16="http://schemas.microsoft.com/office/drawing/2014/main" id="{73BC5365-16C6-221E-BCCB-6CF8ACE4871C}"/>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59E7282B-6AAC-DCA6-BC11-D5CE3034B334}"/>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61CB1622-59E9-A9C0-5BD8-6753E0FEF3A8}"/>
              </a:ext>
            </a:extLst>
          </p:cNvPr>
          <p:cNvSpPr>
            <a:spLocks noGrp="1"/>
          </p:cNvSpPr>
          <p:nvPr>
            <p:ph type="sldNum" sz="quarter" idx="4"/>
          </p:nvPr>
        </p:nvSpPr>
        <p:spPr/>
        <p:txBody>
          <a:bodyPr/>
          <a:lstStyle/>
          <a:p>
            <a:fld id="{9B27D4C7-81E0-421A-BC04-9E78EB3959F5}" type="slidenum">
              <a:rPr lang="fr-CH" noProof="0" smtClean="0"/>
              <a:pPr/>
              <a:t>21</a:t>
            </a:fld>
            <a:endParaRPr lang="fr-CH" noProof="0"/>
          </a:p>
        </p:txBody>
      </p:sp>
    </p:spTree>
    <p:extLst>
      <p:ext uri="{BB962C8B-B14F-4D97-AF65-F5344CB8AC3E}">
        <p14:creationId xmlns:p14="http://schemas.microsoft.com/office/powerpoint/2010/main" val="281274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D16E-0FC6-A014-D98B-4A4ABCBE4EB7}"/>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53E08C6B-A6FD-5799-BCD4-CBF69219B97F}"/>
              </a:ext>
            </a:extLst>
          </p:cNvPr>
          <p:cNvSpPr>
            <a:spLocks noGrp="1"/>
          </p:cNvSpPr>
          <p:nvPr>
            <p:ph idx="1"/>
          </p:nvPr>
        </p:nvSpPr>
        <p:spPr/>
        <p:txBody>
          <a:bodyPr/>
          <a:lstStyle/>
          <a:p>
            <a:pPr marL="0" indent="0">
              <a:buNone/>
            </a:pPr>
            <a:endParaRPr lang="fr-CH" noProof="0"/>
          </a:p>
          <a:p>
            <a:r>
              <a:rPr lang="fr-CH" noProof="0"/>
              <a:t>Objectif:</a:t>
            </a:r>
          </a:p>
          <a:p>
            <a:pPr lvl="1"/>
            <a:r>
              <a:rPr lang="fr-CH" noProof="0"/>
              <a:t>Surveillance réglementaire accrue</a:t>
            </a:r>
          </a:p>
          <a:p>
            <a:pPr lvl="1"/>
            <a:r>
              <a:rPr lang="fr-CH" noProof="0"/>
              <a:t>L’accent mis sur le contrôle en ce qui concerne l’adéquation sociale et le contrôle des chiens par rapport à la population de chiens « restants»</a:t>
            </a:r>
          </a:p>
          <a:p>
            <a:pPr marL="457200" lvl="1" indent="0">
              <a:buNone/>
            </a:pPr>
            <a:endParaRPr lang="fr-CH" noProof="0"/>
          </a:p>
          <a:p>
            <a:r>
              <a:rPr lang="fr-CH">
                <a:solidFill>
                  <a:srgbClr val="FF0000"/>
                </a:solidFill>
              </a:rPr>
              <a:t>Proposition</a:t>
            </a:r>
            <a:r>
              <a:rPr lang="fr-CH" noProof="0">
                <a:solidFill>
                  <a:srgbClr val="FF0000"/>
                </a:solidFill>
              </a:rPr>
              <a:t> à l’AD 2027</a:t>
            </a:r>
            <a:endParaRPr lang="fr-CH" noProof="0"/>
          </a:p>
        </p:txBody>
      </p:sp>
      <p:sp>
        <p:nvSpPr>
          <p:cNvPr id="3" name="Untertitel 2">
            <a:extLst>
              <a:ext uri="{FF2B5EF4-FFF2-40B4-BE49-F238E27FC236}">
                <a16:creationId xmlns:a16="http://schemas.microsoft.com/office/drawing/2014/main" id="{61EBC71A-FD31-D628-D054-5663DE847C08}"/>
              </a:ext>
            </a:extLst>
          </p:cNvPr>
          <p:cNvSpPr>
            <a:spLocks noGrp="1"/>
          </p:cNvSpPr>
          <p:nvPr>
            <p:ph type="subTitle" idx="13"/>
          </p:nvPr>
        </p:nvSpPr>
        <p:spPr/>
        <p:txBody>
          <a:bodyPr/>
          <a:lstStyle/>
          <a:p>
            <a:r>
              <a:rPr lang="fr-CH" noProof="0"/>
              <a:t>Objectif</a:t>
            </a:r>
          </a:p>
        </p:txBody>
      </p:sp>
      <p:sp>
        <p:nvSpPr>
          <p:cNvPr id="4" name="Titel 3">
            <a:extLst>
              <a:ext uri="{FF2B5EF4-FFF2-40B4-BE49-F238E27FC236}">
                <a16:creationId xmlns:a16="http://schemas.microsoft.com/office/drawing/2014/main" id="{879B1424-0A7D-E654-EAA9-7D06B06247D0}"/>
              </a:ext>
            </a:extLst>
          </p:cNvPr>
          <p:cNvSpPr>
            <a:spLocks noGrp="1"/>
          </p:cNvSpPr>
          <p:nvPr>
            <p:ph type="ctrTitle"/>
          </p:nvPr>
        </p:nvSpPr>
        <p:spPr/>
        <p:txBody>
          <a:bodyPr wrap="square">
            <a:normAutofit fontScale="90000"/>
          </a:bodyPr>
          <a:lstStyle/>
          <a:p>
            <a:r>
              <a:rPr lang="fr-CH" sz="2800" noProof="0"/>
              <a:t>4. Adaptation du concept du travail de protection sportive</a:t>
            </a:r>
          </a:p>
        </p:txBody>
      </p:sp>
      <p:sp>
        <p:nvSpPr>
          <p:cNvPr id="5" name="Datumsplatzhalter 4">
            <a:extLst>
              <a:ext uri="{FF2B5EF4-FFF2-40B4-BE49-F238E27FC236}">
                <a16:creationId xmlns:a16="http://schemas.microsoft.com/office/drawing/2014/main" id="{3697A390-A04D-111E-12A0-DF6AAF1566D1}"/>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4EECFEFA-AEFC-1D40-5382-B4C5555C6724}"/>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4A0D671-467C-BE77-4DEE-23F783E6B4AE}"/>
              </a:ext>
            </a:extLst>
          </p:cNvPr>
          <p:cNvSpPr>
            <a:spLocks noGrp="1"/>
          </p:cNvSpPr>
          <p:nvPr>
            <p:ph type="sldNum" sz="quarter" idx="4"/>
          </p:nvPr>
        </p:nvSpPr>
        <p:spPr/>
        <p:txBody>
          <a:bodyPr/>
          <a:lstStyle/>
          <a:p>
            <a:fld id="{9B27D4C7-81E0-421A-BC04-9E78EB3959F5}" type="slidenum">
              <a:rPr lang="fr-CH" noProof="0" smtClean="0"/>
              <a:pPr/>
              <a:t>22</a:t>
            </a:fld>
            <a:endParaRPr lang="fr-CH" noProof="0"/>
          </a:p>
        </p:txBody>
      </p:sp>
    </p:spTree>
    <p:extLst>
      <p:ext uri="{BB962C8B-B14F-4D97-AF65-F5344CB8AC3E}">
        <p14:creationId xmlns:p14="http://schemas.microsoft.com/office/powerpoint/2010/main" val="271034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usbildungskonzept für Schutzdiensthelfer">
            <a:extLst>
              <a:ext uri="{FF2B5EF4-FFF2-40B4-BE49-F238E27FC236}">
                <a16:creationId xmlns:a16="http://schemas.microsoft.com/office/drawing/2014/main" id="{47DA0500-4D6B-91CA-CF0B-F0179944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13" r="27049" b="1"/>
          <a:stretch>
            <a:fillRect/>
          </a:stretch>
        </p:blipFill>
        <p:spPr bwMode="auto">
          <a:xfrm>
            <a:off x="396240" y="1571369"/>
            <a:ext cx="3960000" cy="4867511"/>
          </a:xfrm>
          <a:prstGeom prst="rect">
            <a:avLst/>
          </a:prstGeom>
          <a:noFill/>
        </p:spPr>
      </p:pic>
      <p:sp>
        <p:nvSpPr>
          <p:cNvPr id="10" name="Inhaltsplatzhalter 1">
            <a:extLst>
              <a:ext uri="{FF2B5EF4-FFF2-40B4-BE49-F238E27FC236}">
                <a16:creationId xmlns:a16="http://schemas.microsoft.com/office/drawing/2014/main" id="{98D5C7AD-A306-40BF-E5A3-6509A8791471}"/>
              </a:ext>
            </a:extLst>
          </p:cNvPr>
          <p:cNvSpPr txBox="1">
            <a:spLocks/>
          </p:cNvSpPr>
          <p:nvPr/>
        </p:nvSpPr>
        <p:spPr>
          <a:xfrm>
            <a:off x="4787762" y="1571349"/>
            <a:ext cx="3960000" cy="4867551"/>
          </a:xfrm>
          <a:prstGeom prst="rect">
            <a:avLst/>
          </a:prstGeom>
        </p:spPr>
        <p:txBody>
          <a:bodyPr vert="horz" lIns="91440" tIns="45720" rIns="91440" bIns="45720" rtlCol="0">
            <a:normAutofit/>
          </a:bodyPr>
          <a:lstStyle>
            <a:defPPr>
              <a:defRPr lang="de-D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90000"/>
              </a:lnSpc>
              <a:spcBef>
                <a:spcPts val="1000"/>
              </a:spcBef>
              <a:buClr>
                <a:srgbClr val="205158"/>
              </a:buClr>
              <a:buFont typeface="Wingdings" panose="05000000000000000000" pitchFamily="2" charset="2"/>
              <a:buChar char="Ø"/>
            </a:pPr>
            <a:r>
              <a:rPr lang="fr-CH" sz="2400" noProof="0">
                <a:solidFill>
                  <a:schemeClr val="tx1"/>
                </a:solidFill>
              </a:rPr>
              <a:t>Dans le cadre des discussions relatives à l'adaptation du concept, la question s'est également posée de savoir s'il était encore opportun, à l'heure actuelle, que </a:t>
            </a:r>
            <a:r>
              <a:rPr lang="fr-CH" sz="2400">
                <a:solidFill>
                  <a:schemeClr val="tx1"/>
                </a:solidFill>
              </a:rPr>
              <a:t>des </a:t>
            </a:r>
            <a:r>
              <a:rPr lang="fr-CH" sz="2400" noProof="0">
                <a:solidFill>
                  <a:schemeClr val="tx1"/>
                </a:solidFill>
              </a:rPr>
              <a:t>hommes </a:t>
            </a:r>
            <a:r>
              <a:rPr lang="fr-CH" sz="2400">
                <a:solidFill>
                  <a:schemeClr val="tx1"/>
                </a:solidFill>
              </a:rPr>
              <a:t>assistants</a:t>
            </a:r>
            <a:r>
              <a:rPr lang="fr-CH" sz="2400" noProof="0">
                <a:solidFill>
                  <a:schemeClr val="tx1"/>
                </a:solidFill>
              </a:rPr>
              <a:t> non licenciés puissent être engagés lors d'épreuves sportives IGP et VPG ?</a:t>
            </a:r>
          </a:p>
          <a:p>
            <a:pPr>
              <a:lnSpc>
                <a:spcPct val="90000"/>
              </a:lnSpc>
              <a:spcBef>
                <a:spcPts val="1000"/>
              </a:spcBef>
              <a:buClr>
                <a:srgbClr val="205158"/>
              </a:buClr>
            </a:pPr>
            <a:endParaRPr lang="fr-CH" sz="2400" noProof="0">
              <a:solidFill>
                <a:schemeClr val="tx1"/>
              </a:solidFill>
            </a:endParaRP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a:xfrm>
            <a:off x="396240" y="979974"/>
            <a:ext cx="8351520" cy="453648"/>
          </a:xfrm>
        </p:spPr>
        <p:txBody>
          <a:bodyPr>
            <a:normAutofit/>
          </a:bodyPr>
          <a:lstStyle/>
          <a:p>
            <a:r>
              <a:rPr lang="fr-CH" kern="1200" noProof="0">
                <a:latin typeface="+mn-lt"/>
                <a:ea typeface="+mn-ea"/>
                <a:cs typeface="+mn-cs"/>
              </a:rPr>
              <a:t>Sondage d'opinion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a:xfrm>
            <a:off x="1609818" y="136526"/>
            <a:ext cx="5924366" cy="577579"/>
          </a:xfrm>
        </p:spPr>
        <p:txBody>
          <a:bodyPr anchor="ctr">
            <a:normAutofit/>
          </a:bodyPr>
          <a:lstStyle/>
          <a:p>
            <a:pPr algn="ctr"/>
            <a:r>
              <a:rPr lang="fr-CH" sz="1800" noProof="0"/>
              <a:t>5. Hommes assistants agréés lors des concours </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14"/>
          </p:nvPr>
        </p:nvSpPr>
        <p:spPr>
          <a:xfrm>
            <a:off x="396239" y="6569478"/>
            <a:ext cx="900000" cy="196389"/>
          </a:xfrm>
        </p:spPr>
        <p:txBody>
          <a:bodyPr vert="horz" lIns="91440" tIns="45720" rIns="91440" bIns="45720" rtlCol="0" anchor="ctr">
            <a:normAutofit/>
          </a:bodyPr>
          <a:lstStyle/>
          <a:p>
            <a:pPr>
              <a:lnSpc>
                <a:spcPct val="90000"/>
              </a:lnSpc>
              <a:spcAft>
                <a:spcPts val="600"/>
              </a:spcAft>
            </a:pPr>
            <a:r>
              <a:rPr lang="fr-CH" sz="700"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a:xfrm>
            <a:off x="1428750" y="6569478"/>
            <a:ext cx="6300000" cy="196389"/>
          </a:xfrm>
        </p:spPr>
        <p:txBody>
          <a:bodyPr vert="horz" lIns="91440" tIns="45720" rIns="91440" bIns="45720" rtlCol="0" anchor="ctr">
            <a:normAutofit/>
          </a:bodyPr>
          <a:lstStyle/>
          <a:p>
            <a:pPr>
              <a:lnSpc>
                <a:spcPct val="90000"/>
              </a:lnSpc>
              <a:spcAft>
                <a:spcPts val="600"/>
              </a:spcAft>
            </a:pPr>
            <a:r>
              <a:rPr lang="fr-CH" sz="700"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a:xfrm>
            <a:off x="7847761" y="6569478"/>
            <a:ext cx="900000" cy="196389"/>
          </a:xfrm>
        </p:spPr>
        <p:txBody>
          <a:bodyPr vert="horz" lIns="91440" tIns="45720" rIns="91440" bIns="45720" rtlCol="0" anchor="ctr">
            <a:normAutofit/>
          </a:bodyPr>
          <a:lstStyle/>
          <a:p>
            <a:pPr>
              <a:lnSpc>
                <a:spcPct val="90000"/>
              </a:lnSpc>
              <a:spcAft>
                <a:spcPts val="600"/>
              </a:spcAft>
            </a:pPr>
            <a:fld id="{9B27D4C7-81E0-421A-BC04-9E78EB3959F5}" type="slidenum">
              <a:rPr lang="fr-CH" sz="700" noProof="0" smtClean="0"/>
              <a:pPr>
                <a:lnSpc>
                  <a:spcPct val="90000"/>
                </a:lnSpc>
                <a:spcAft>
                  <a:spcPts val="600"/>
                </a:spcAft>
              </a:pPr>
              <a:t>23</a:t>
            </a:fld>
            <a:endParaRPr lang="fr-CH" sz="700" noProof="0"/>
          </a:p>
        </p:txBody>
      </p:sp>
    </p:spTree>
    <p:extLst>
      <p:ext uri="{BB962C8B-B14F-4D97-AF65-F5344CB8AC3E}">
        <p14:creationId xmlns:p14="http://schemas.microsoft.com/office/powerpoint/2010/main" val="84758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Adaptation des dispositions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noProof="0"/>
              <a:t>5. Hommes assistants agréés lors des concours </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24</a:t>
            </a:fld>
            <a:endParaRPr lang="fr-CH" noProof="0"/>
          </a:p>
        </p:txBody>
      </p:sp>
      <p:sp>
        <p:nvSpPr>
          <p:cNvPr id="17" name="Inhaltsplatzhalter 16">
            <a:extLst>
              <a:ext uri="{FF2B5EF4-FFF2-40B4-BE49-F238E27FC236}">
                <a16:creationId xmlns:a16="http://schemas.microsoft.com/office/drawing/2014/main" id="{836AC249-B3A1-CCB4-65CF-B1654B68ECC9}"/>
              </a:ext>
            </a:extLst>
          </p:cNvPr>
          <p:cNvSpPr>
            <a:spLocks noGrp="1"/>
          </p:cNvSpPr>
          <p:nvPr>
            <p:ph idx="1"/>
          </p:nvPr>
        </p:nvSpPr>
        <p:spPr/>
        <p:txBody>
          <a:bodyPr/>
          <a:lstStyle/>
          <a:p>
            <a:r>
              <a:rPr lang="fr-CH" noProof="0"/>
              <a:t>Problème:</a:t>
            </a:r>
          </a:p>
          <a:p>
            <a:pPr lvl="1"/>
            <a:r>
              <a:rPr lang="fr-CH"/>
              <a:t>D</a:t>
            </a:r>
            <a:r>
              <a:rPr lang="fr-CH" noProof="0"/>
              <a:t>es assistants avec une licence retirée peuvent être utilisés </a:t>
            </a:r>
            <a:r>
              <a:rPr lang="fr-CH"/>
              <a:t>dans</a:t>
            </a:r>
            <a:r>
              <a:rPr lang="fr-CH" noProof="0"/>
              <a:t> des </a:t>
            </a:r>
            <a:r>
              <a:rPr lang="fr-CH"/>
              <a:t>concours</a:t>
            </a:r>
            <a:endParaRPr lang="fr-CH" noProof="0"/>
          </a:p>
          <a:p>
            <a:r>
              <a:rPr lang="fr-CH" noProof="0"/>
              <a:t>Décision </a:t>
            </a:r>
            <a:r>
              <a:rPr lang="fr-CH"/>
              <a:t>CTUS</a:t>
            </a:r>
            <a:r>
              <a:rPr lang="fr-CH" noProof="0"/>
              <a:t> (avec effet immédiat) :</a:t>
            </a:r>
          </a:p>
          <a:p>
            <a:pPr lvl="1"/>
            <a:r>
              <a:rPr lang="fr-CH" noProof="0"/>
              <a:t>De manière analogue au Mondioring, seuls les assistants titulaires d’une licence valide seront admis aux </a:t>
            </a:r>
            <a:r>
              <a:rPr lang="fr-CH"/>
              <a:t>concours</a:t>
            </a:r>
            <a:r>
              <a:rPr lang="fr-CH" noProof="0"/>
              <a:t>.</a:t>
            </a:r>
          </a:p>
          <a:p>
            <a:pPr lvl="1"/>
            <a:r>
              <a:rPr lang="fr-CH" noProof="0"/>
              <a:t>Si des assistants non agréés ou des assistants de l’étranger sont inscrits à des concours, les circonstances sont examinées par la CTUS et une décision finale est prise.</a:t>
            </a:r>
          </a:p>
          <a:p>
            <a:pPr lvl="1"/>
            <a:r>
              <a:rPr lang="fr-CH" noProof="0"/>
              <a:t>La modification correspondante du règlement doit être demandée à l’occasion de l’AD 2027.</a:t>
            </a:r>
          </a:p>
          <a:p>
            <a:pPr marL="457200" lvl="1" indent="0">
              <a:buNone/>
            </a:pPr>
            <a:endParaRPr lang="fr-CH" sz="1100" noProof="0">
              <a:solidFill>
                <a:srgbClr val="0070C0"/>
              </a:solidFill>
            </a:endParaRPr>
          </a:p>
          <a:p>
            <a:pPr marL="457200" lvl="1" indent="0">
              <a:buNone/>
            </a:pPr>
            <a:r>
              <a:rPr lang="fr-CH" noProof="0">
                <a:solidFill>
                  <a:srgbClr val="0070C0"/>
                </a:solidFill>
              </a:rPr>
              <a:t>Quelle est votre opinion à ce sujet ?</a:t>
            </a:r>
            <a:endParaRPr lang="fr-CH" noProof="0"/>
          </a:p>
        </p:txBody>
      </p:sp>
    </p:spTree>
    <p:extLst>
      <p:ext uri="{BB962C8B-B14F-4D97-AF65-F5344CB8AC3E}">
        <p14:creationId xmlns:p14="http://schemas.microsoft.com/office/powerpoint/2010/main" val="419225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9A76F88-1FB1-48F5-8DF4-B5F87488C910}"/>
              </a:ext>
            </a:extLst>
          </p:cNvPr>
          <p:cNvPicPr>
            <a:picLocks noGrp="1" noChangeAspect="1"/>
          </p:cNvPicPr>
          <p:nvPr>
            <p:ph idx="1"/>
          </p:nvPr>
        </p:nvPicPr>
        <p:blipFill>
          <a:blip r:embed="rId2"/>
          <a:stretch>
            <a:fillRect/>
          </a:stretch>
        </p:blipFill>
        <p:spPr>
          <a:xfrm>
            <a:off x="744639" y="1237233"/>
            <a:ext cx="7490754" cy="4863430"/>
          </a:xfrm>
          <a:prstGeom prst="rect">
            <a:avLst/>
          </a:prstGeom>
        </p:spPr>
      </p:pic>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  </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noProof="0"/>
              <a:t>6. Discipline sportive du programme national</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25</a:t>
            </a:fld>
            <a:endParaRPr lang="fr-CH" noProof="0"/>
          </a:p>
        </p:txBody>
      </p:sp>
    </p:spTree>
    <p:extLst>
      <p:ext uri="{BB962C8B-B14F-4D97-AF65-F5344CB8AC3E}">
        <p14:creationId xmlns:p14="http://schemas.microsoft.com/office/powerpoint/2010/main" val="395472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  </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noProof="0"/>
              <a:t>6. Discipline sportives du programme national</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26</a:t>
            </a:fld>
            <a:endParaRPr lang="fr-CH" noProof="0"/>
          </a:p>
        </p:txBody>
      </p:sp>
      <p:pic>
        <p:nvPicPr>
          <p:cNvPr id="10" name="Inhaltsplatzhalter 9">
            <a:extLst>
              <a:ext uri="{FF2B5EF4-FFF2-40B4-BE49-F238E27FC236}">
                <a16:creationId xmlns:a16="http://schemas.microsoft.com/office/drawing/2014/main" id="{E15302C8-9851-427C-8F6F-ECD0AD73C9E4}"/>
              </a:ext>
            </a:extLst>
          </p:cNvPr>
          <p:cNvPicPr>
            <a:picLocks noGrp="1" noChangeAspect="1"/>
          </p:cNvPicPr>
          <p:nvPr>
            <p:ph idx="1"/>
          </p:nvPr>
        </p:nvPicPr>
        <p:blipFill>
          <a:blip r:embed="rId2"/>
          <a:stretch>
            <a:fillRect/>
          </a:stretch>
        </p:blipFill>
        <p:spPr>
          <a:xfrm>
            <a:off x="407053" y="1206798"/>
            <a:ext cx="8343393" cy="3786821"/>
          </a:xfrm>
          <a:prstGeom prst="rect">
            <a:avLst/>
          </a:prstGeom>
        </p:spPr>
      </p:pic>
    </p:spTree>
    <p:extLst>
      <p:ext uri="{BB962C8B-B14F-4D97-AF65-F5344CB8AC3E}">
        <p14:creationId xmlns:p14="http://schemas.microsoft.com/office/powerpoint/2010/main" val="302565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  </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noProof="0"/>
              <a:t>6. Disciplines sportives du programme national</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27</a:t>
            </a:fld>
            <a:endParaRPr lang="fr-CH" noProof="0"/>
          </a:p>
        </p:txBody>
      </p:sp>
      <p:pic>
        <p:nvPicPr>
          <p:cNvPr id="9" name="Inhaltsplatzhalter 8">
            <a:extLst>
              <a:ext uri="{FF2B5EF4-FFF2-40B4-BE49-F238E27FC236}">
                <a16:creationId xmlns:a16="http://schemas.microsoft.com/office/drawing/2014/main" id="{4D098634-4124-4B97-A3E7-DA46BB2790CC}"/>
              </a:ext>
            </a:extLst>
          </p:cNvPr>
          <p:cNvPicPr>
            <a:picLocks noGrp="1" noChangeAspect="1"/>
          </p:cNvPicPr>
          <p:nvPr>
            <p:ph idx="1"/>
          </p:nvPr>
        </p:nvPicPr>
        <p:blipFill>
          <a:blip r:embed="rId2"/>
          <a:stretch>
            <a:fillRect/>
          </a:stretch>
        </p:blipFill>
        <p:spPr>
          <a:xfrm>
            <a:off x="339795" y="1665370"/>
            <a:ext cx="8621255" cy="3222686"/>
          </a:xfrm>
          <a:prstGeom prst="rect">
            <a:avLst/>
          </a:prstGeom>
        </p:spPr>
      </p:pic>
    </p:spTree>
    <p:extLst>
      <p:ext uri="{BB962C8B-B14F-4D97-AF65-F5344CB8AC3E}">
        <p14:creationId xmlns:p14="http://schemas.microsoft.com/office/powerpoint/2010/main" val="167345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  </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noProof="0"/>
              <a:t>6. Disciplines sportives du programme national</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28</a:t>
            </a:fld>
            <a:endParaRPr lang="fr-CH" noProof="0"/>
          </a:p>
        </p:txBody>
      </p:sp>
      <p:pic>
        <p:nvPicPr>
          <p:cNvPr id="10" name="Inhaltsplatzhalter 9">
            <a:extLst>
              <a:ext uri="{FF2B5EF4-FFF2-40B4-BE49-F238E27FC236}">
                <a16:creationId xmlns:a16="http://schemas.microsoft.com/office/drawing/2014/main" id="{B2CB881B-4868-4F1B-B775-08D5FA1AD059}"/>
              </a:ext>
            </a:extLst>
          </p:cNvPr>
          <p:cNvPicPr>
            <a:picLocks noGrp="1" noChangeAspect="1"/>
          </p:cNvPicPr>
          <p:nvPr>
            <p:ph idx="1"/>
          </p:nvPr>
        </p:nvPicPr>
        <p:blipFill>
          <a:blip r:embed="rId2"/>
          <a:stretch>
            <a:fillRect/>
          </a:stretch>
        </p:blipFill>
        <p:spPr>
          <a:xfrm>
            <a:off x="429406" y="1206798"/>
            <a:ext cx="7868355" cy="4451503"/>
          </a:xfrm>
          <a:prstGeom prst="rect">
            <a:avLst/>
          </a:prstGeom>
        </p:spPr>
      </p:pic>
    </p:spTree>
    <p:extLst>
      <p:ext uri="{BB962C8B-B14F-4D97-AF65-F5344CB8AC3E}">
        <p14:creationId xmlns:p14="http://schemas.microsoft.com/office/powerpoint/2010/main" val="1732918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29</a:t>
            </a:fld>
            <a:endParaRPr lang="fr-CH" noProof="0"/>
          </a:p>
        </p:txBody>
      </p:sp>
      <p:sp>
        <p:nvSpPr>
          <p:cNvPr id="8" name="Inhaltsplatzhalter 7">
            <a:extLst>
              <a:ext uri="{FF2B5EF4-FFF2-40B4-BE49-F238E27FC236}">
                <a16:creationId xmlns:a16="http://schemas.microsoft.com/office/drawing/2014/main" id="{DB3A8764-CA71-9E98-5D9D-6D0FD0780311}"/>
              </a:ext>
            </a:extLst>
          </p:cNvPr>
          <p:cNvSpPr txBox="1">
            <a:spLocks noGrp="1"/>
          </p:cNvSpPr>
          <p:nvPr>
            <p:ph idx="1"/>
          </p:nvPr>
        </p:nvSpPr>
        <p:spPr>
          <a:xfrm>
            <a:off x="403625" y="1463675"/>
            <a:ext cx="8350250" cy="2381165"/>
          </a:xfrm>
          <a:prstGeom prst="rect">
            <a:avLst/>
          </a:prstGeom>
          <a:noFill/>
        </p:spPr>
        <p:txBody>
          <a:bodyPr>
            <a:spAutoFit/>
          </a:bodyPr>
          <a:lstStyle/>
          <a:p>
            <a:pPr>
              <a:defRPr/>
            </a:pPr>
            <a:r>
              <a:rPr lang="fr-CH" sz="4800" b="1" noProof="0"/>
              <a:t>Nous faisons de la publicité</a:t>
            </a:r>
          </a:p>
          <a:p>
            <a:pPr>
              <a:defRPr/>
            </a:pPr>
            <a:r>
              <a:rPr lang="fr-CH" sz="3600" b="1" noProof="0"/>
              <a:t>pour le recrutement et la promotion de jeunes talents dans la fonction de juge de performance</a:t>
            </a:r>
            <a:endParaRPr lang="fr-CH" sz="3600" b="1" noProof="0">
              <a:latin typeface="+mn-lt"/>
              <a:cs typeface="+mn-cs"/>
            </a:endParaRPr>
          </a:p>
        </p:txBody>
      </p:sp>
      <p:pic>
        <p:nvPicPr>
          <p:cNvPr id="9" name="Grafik 3">
            <a:extLst>
              <a:ext uri="{FF2B5EF4-FFF2-40B4-BE49-F238E27FC236}">
                <a16:creationId xmlns:a16="http://schemas.microsoft.com/office/drawing/2014/main" id="{0BBC73FB-663F-C215-9A6E-DBC524973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21611" flipH="1">
            <a:off x="1196975" y="4714875"/>
            <a:ext cx="19383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gende: mit Linie mit Akzentuierungsbalken 9">
            <a:extLst>
              <a:ext uri="{FF2B5EF4-FFF2-40B4-BE49-F238E27FC236}">
                <a16:creationId xmlns:a16="http://schemas.microsoft.com/office/drawing/2014/main" id="{5C67B2BE-B3AC-5FBC-D032-B280874C28DE}"/>
              </a:ext>
            </a:extLst>
          </p:cNvPr>
          <p:cNvSpPr/>
          <p:nvPr/>
        </p:nvSpPr>
        <p:spPr>
          <a:xfrm>
            <a:off x="4892675" y="4006850"/>
            <a:ext cx="2487613" cy="404813"/>
          </a:xfrm>
          <a:prstGeom prst="accentCallout1">
            <a:avLst>
              <a:gd name="adj1" fmla="val 18750"/>
              <a:gd name="adj2" fmla="val -8333"/>
              <a:gd name="adj3" fmla="val 329884"/>
              <a:gd name="adj4" fmla="val -90506"/>
            </a:avLst>
          </a:prstGeom>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fr-CH" sz="2400" noProof="0"/>
              <a:t>Intéressant</a:t>
            </a:r>
          </a:p>
        </p:txBody>
      </p:sp>
      <p:sp>
        <p:nvSpPr>
          <p:cNvPr id="11" name="Legende: mit Linie mit Akzentuierungsbalken 10">
            <a:extLst>
              <a:ext uri="{FF2B5EF4-FFF2-40B4-BE49-F238E27FC236}">
                <a16:creationId xmlns:a16="http://schemas.microsoft.com/office/drawing/2014/main" id="{D0C5CF6C-38F3-1647-2654-3C51569A874D}"/>
              </a:ext>
            </a:extLst>
          </p:cNvPr>
          <p:cNvSpPr/>
          <p:nvPr/>
        </p:nvSpPr>
        <p:spPr>
          <a:xfrm>
            <a:off x="5611813" y="4484688"/>
            <a:ext cx="2487612" cy="403225"/>
          </a:xfrm>
          <a:prstGeom prst="accentCallout1">
            <a:avLst>
              <a:gd name="adj1" fmla="val 18750"/>
              <a:gd name="adj2" fmla="val -8333"/>
              <a:gd name="adj3" fmla="val 218332"/>
              <a:gd name="adj4" fmla="val -117020"/>
            </a:avLst>
          </a:prstGeom>
          <a:solidFill>
            <a:srgbClr val="0070C0"/>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fr-CH" sz="2400" noProof="0"/>
              <a:t>Polyvalent</a:t>
            </a:r>
          </a:p>
        </p:txBody>
      </p:sp>
      <p:sp>
        <p:nvSpPr>
          <p:cNvPr id="12" name="Legende: mit Linie mit Akzentuierungsbalken 11">
            <a:extLst>
              <a:ext uri="{FF2B5EF4-FFF2-40B4-BE49-F238E27FC236}">
                <a16:creationId xmlns:a16="http://schemas.microsoft.com/office/drawing/2014/main" id="{B69A5360-51FD-5462-4DEC-425C03F4A0AF}"/>
              </a:ext>
            </a:extLst>
          </p:cNvPr>
          <p:cNvSpPr/>
          <p:nvPr/>
        </p:nvSpPr>
        <p:spPr>
          <a:xfrm>
            <a:off x="4725988" y="4989513"/>
            <a:ext cx="2487612" cy="404812"/>
          </a:xfrm>
          <a:prstGeom prst="accentCallout1">
            <a:avLst>
              <a:gd name="adj1" fmla="val 18750"/>
              <a:gd name="adj2" fmla="val -8333"/>
              <a:gd name="adj3" fmla="val 89617"/>
              <a:gd name="adj4" fmla="val -82271"/>
            </a:avLst>
          </a:prstGeom>
          <a:solidFill>
            <a:srgbClr val="00B050"/>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fr-CH" sz="2400" noProof="0"/>
              <a:t>Excitant</a:t>
            </a:r>
          </a:p>
        </p:txBody>
      </p:sp>
      <p:sp>
        <p:nvSpPr>
          <p:cNvPr id="13" name="Legende: mit Linie mit Akzentuierungsbalken 12">
            <a:extLst>
              <a:ext uri="{FF2B5EF4-FFF2-40B4-BE49-F238E27FC236}">
                <a16:creationId xmlns:a16="http://schemas.microsoft.com/office/drawing/2014/main" id="{03E5D309-8586-CF1F-9303-2A55B26EF819}"/>
              </a:ext>
            </a:extLst>
          </p:cNvPr>
          <p:cNvSpPr/>
          <p:nvPr/>
        </p:nvSpPr>
        <p:spPr>
          <a:xfrm>
            <a:off x="6292850" y="5419725"/>
            <a:ext cx="2489200" cy="404813"/>
          </a:xfrm>
          <a:prstGeom prst="accentCallout1">
            <a:avLst>
              <a:gd name="adj1" fmla="val 18750"/>
              <a:gd name="adj2" fmla="val -8333"/>
              <a:gd name="adj3" fmla="val -13354"/>
              <a:gd name="adj4" fmla="val -144602"/>
            </a:avLst>
          </a:prstGeom>
          <a:solidFill>
            <a:srgbClr val="FF0000"/>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fr-CH" sz="2400" noProof="0"/>
              <a:t>Important</a:t>
            </a:r>
          </a:p>
        </p:txBody>
      </p:sp>
      <p:sp>
        <p:nvSpPr>
          <p:cNvPr id="14" name="Legende: mit Linie mit Akzentuierungsbalken 13">
            <a:extLst>
              <a:ext uri="{FF2B5EF4-FFF2-40B4-BE49-F238E27FC236}">
                <a16:creationId xmlns:a16="http://schemas.microsoft.com/office/drawing/2014/main" id="{0B72C23F-D052-3204-E93B-2E2FCA4F0B53}"/>
              </a:ext>
            </a:extLst>
          </p:cNvPr>
          <p:cNvSpPr/>
          <p:nvPr/>
        </p:nvSpPr>
        <p:spPr>
          <a:xfrm>
            <a:off x="5807075" y="5865813"/>
            <a:ext cx="2487613" cy="404812"/>
          </a:xfrm>
          <a:prstGeom prst="accentCallout1">
            <a:avLst>
              <a:gd name="adj1" fmla="val 18750"/>
              <a:gd name="adj2" fmla="val -8333"/>
              <a:gd name="adj3" fmla="val -130627"/>
              <a:gd name="adj4" fmla="val -125531"/>
            </a:avLst>
          </a:prstGeom>
          <a:solidFill>
            <a:schemeClr val="tx1">
              <a:lumMod val="60000"/>
              <a:lumOff val="40000"/>
            </a:schemeClr>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fr-CH" sz="2400" noProof="0"/>
              <a:t>Influence</a:t>
            </a:r>
          </a:p>
        </p:txBody>
      </p:sp>
    </p:spTree>
    <p:extLst>
      <p:ext uri="{BB962C8B-B14F-4D97-AF65-F5344CB8AC3E}">
        <p14:creationId xmlns:p14="http://schemas.microsoft.com/office/powerpoint/2010/main" val="93631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9B81AE-9AE4-464C-B63A-B857AFD764CE}"/>
              </a:ext>
            </a:extLst>
          </p:cNvPr>
          <p:cNvSpPr>
            <a:spLocks noGrp="1"/>
          </p:cNvSpPr>
          <p:nvPr>
            <p:ph idx="1"/>
          </p:nvPr>
        </p:nvSpPr>
        <p:spPr/>
        <p:txBody>
          <a:bodyPr/>
          <a:lstStyle/>
          <a:p>
            <a:pPr marL="457200" indent="-457200">
              <a:buFont typeface="+mj-lt"/>
              <a:buAutoNum type="arabicPeriod"/>
            </a:pPr>
            <a:r>
              <a:rPr lang="fr-CH" sz="2200" noProof="0"/>
              <a:t>Salutations (M. </a:t>
            </a:r>
            <a:r>
              <a:rPr lang="fr-CH" sz="2200" noProof="0" err="1"/>
              <a:t>Greub</a:t>
            </a:r>
            <a:r>
              <a:rPr lang="fr-CH" sz="2200" noProof="0"/>
              <a:t>)</a:t>
            </a:r>
          </a:p>
          <a:p>
            <a:pPr marL="457200" indent="-457200">
              <a:buFont typeface="+mj-lt"/>
              <a:buAutoNum type="arabicPeriod"/>
            </a:pPr>
            <a:r>
              <a:rPr lang="fr-CH" sz="2200" noProof="0"/>
              <a:t>Nouveau programme des concours (W. </a:t>
            </a:r>
            <a:r>
              <a:rPr lang="fr-CH" sz="2200" noProof="0" err="1"/>
              <a:t>Zbinden</a:t>
            </a:r>
            <a:r>
              <a:rPr lang="fr-CH" sz="2200" noProof="0"/>
              <a:t>)</a:t>
            </a:r>
          </a:p>
          <a:p>
            <a:pPr marL="457200" indent="-457200">
              <a:buFont typeface="+mj-lt"/>
              <a:buAutoNum type="arabicPeriod"/>
            </a:pPr>
            <a:r>
              <a:rPr lang="fr-CH" sz="2200" noProof="0"/>
              <a:t>CTUS - Livret de travail (P. </a:t>
            </a:r>
            <a:r>
              <a:rPr lang="fr-CH" sz="2200" noProof="0" err="1"/>
              <a:t>Böse</a:t>
            </a:r>
            <a:r>
              <a:rPr lang="fr-CH" sz="2200" noProof="0"/>
              <a:t>)</a:t>
            </a:r>
          </a:p>
          <a:p>
            <a:pPr marL="457200" indent="-457200">
              <a:buFont typeface="+mj-lt"/>
              <a:buAutoNum type="arabicPeriod"/>
            </a:pPr>
            <a:r>
              <a:rPr lang="fr-CH" sz="2200" noProof="0"/>
              <a:t>Adaptation du concept mordant sportif (D. Huber)</a:t>
            </a:r>
          </a:p>
          <a:p>
            <a:pPr marL="457200" indent="-457200">
              <a:buFont typeface="+mj-lt"/>
              <a:buAutoNum type="arabicPeriod"/>
            </a:pPr>
            <a:r>
              <a:rPr lang="fr-CH" sz="2200" noProof="0"/>
              <a:t>Hommes assistants licenciés lors des concours (M. </a:t>
            </a:r>
            <a:r>
              <a:rPr lang="fr-CH" sz="2200" noProof="0" err="1"/>
              <a:t>Greub</a:t>
            </a:r>
            <a:r>
              <a:rPr lang="fr-CH" sz="2200" noProof="0"/>
              <a:t>)</a:t>
            </a:r>
          </a:p>
          <a:p>
            <a:pPr marL="457200" indent="-457200">
              <a:buFont typeface="+mj-lt"/>
              <a:buAutoNum type="arabicPeriod"/>
            </a:pPr>
            <a:r>
              <a:rPr lang="fr-CH" sz="2200" noProof="0"/>
              <a:t>Disciplines sportives du programme national (W. </a:t>
            </a:r>
            <a:r>
              <a:rPr lang="fr-CH" sz="2200" noProof="0" err="1"/>
              <a:t>Zbinden</a:t>
            </a:r>
            <a:r>
              <a:rPr lang="fr-CH" sz="2200" noProof="0"/>
              <a:t>)</a:t>
            </a:r>
          </a:p>
          <a:p>
            <a:pPr marL="457200" indent="-457200">
              <a:buFont typeface="+mj-lt"/>
              <a:buAutoNum type="arabicPeriod"/>
            </a:pPr>
            <a:r>
              <a:rPr lang="fr-CH" sz="2200" noProof="0"/>
              <a:t>Recrutement des juges de performance (L. </a:t>
            </a:r>
            <a:r>
              <a:rPr lang="fr-CH" sz="2200" noProof="0" err="1"/>
              <a:t>Taddei</a:t>
            </a:r>
            <a:r>
              <a:rPr lang="fr-CH" sz="2200" noProof="0"/>
              <a:t>)</a:t>
            </a:r>
          </a:p>
          <a:p>
            <a:pPr marL="457200" indent="-457200">
              <a:buFont typeface="+mj-lt"/>
              <a:buAutoNum type="arabicPeriod"/>
            </a:pPr>
            <a:r>
              <a:rPr lang="fr-CH" sz="2200" noProof="0"/>
              <a:t>Évaluation du sondage 2025 (A. </a:t>
            </a:r>
            <a:r>
              <a:rPr lang="fr-CH" sz="2200" noProof="0" err="1"/>
              <a:t>Käser</a:t>
            </a:r>
            <a:r>
              <a:rPr lang="fr-CH" sz="2200" noProof="0"/>
              <a:t>/B. </a:t>
            </a:r>
            <a:r>
              <a:rPr lang="fr-CH" sz="2200" noProof="0" err="1"/>
              <a:t>Thalmann</a:t>
            </a:r>
            <a:r>
              <a:rPr lang="fr-CH" sz="2200" noProof="0"/>
              <a:t>)</a:t>
            </a:r>
          </a:p>
          <a:p>
            <a:pPr marL="457200" indent="-457200">
              <a:buFont typeface="+mj-lt"/>
              <a:buAutoNum type="arabicPeriod"/>
            </a:pPr>
            <a:r>
              <a:rPr lang="fr-CH" sz="2200" noProof="0"/>
              <a:t>Projets (M. </a:t>
            </a:r>
            <a:r>
              <a:rPr lang="fr-CH" sz="2200" noProof="0" err="1"/>
              <a:t>Greub</a:t>
            </a:r>
            <a:r>
              <a:rPr lang="fr-CH" sz="2200" noProof="0"/>
              <a:t>)</a:t>
            </a:r>
          </a:p>
          <a:p>
            <a:pPr marL="457200" indent="-457200">
              <a:buFont typeface="+mj-lt"/>
              <a:buAutoNum type="arabicPeriod"/>
            </a:pPr>
            <a:r>
              <a:rPr lang="fr-CH" sz="2200" noProof="0"/>
              <a:t>Divers / Question</a:t>
            </a:r>
          </a:p>
          <a:p>
            <a:pPr marL="457200" indent="-457200">
              <a:buFont typeface="+mj-lt"/>
              <a:buAutoNum type="arabicPeriod"/>
            </a:pPr>
            <a:r>
              <a:rPr lang="fr-CH" sz="2200" noProof="0"/>
              <a:t>Remerciements et conclusion</a:t>
            </a:r>
          </a:p>
        </p:txBody>
      </p:sp>
      <p:sp>
        <p:nvSpPr>
          <p:cNvPr id="3" name="Untertitel 2">
            <a:extLst>
              <a:ext uri="{FF2B5EF4-FFF2-40B4-BE49-F238E27FC236}">
                <a16:creationId xmlns:a16="http://schemas.microsoft.com/office/drawing/2014/main" id="{6EF71323-8A2C-4EBE-9643-8699D4A296A5}"/>
              </a:ext>
            </a:extLst>
          </p:cNvPr>
          <p:cNvSpPr>
            <a:spLocks noGrp="1"/>
          </p:cNvSpPr>
          <p:nvPr>
            <p:ph type="subTitle" idx="13"/>
          </p:nvPr>
        </p:nvSpPr>
        <p:spPr/>
        <p:txBody>
          <a:bodyPr/>
          <a:lstStyle/>
          <a:p>
            <a:endParaRPr lang="fr-CH" noProof="0"/>
          </a:p>
        </p:txBody>
      </p:sp>
      <p:sp>
        <p:nvSpPr>
          <p:cNvPr id="4" name="Titel 3">
            <a:extLst>
              <a:ext uri="{FF2B5EF4-FFF2-40B4-BE49-F238E27FC236}">
                <a16:creationId xmlns:a16="http://schemas.microsoft.com/office/drawing/2014/main" id="{8E5ED910-1CD3-41C8-B7E6-49B43BF70B71}"/>
              </a:ext>
            </a:extLst>
          </p:cNvPr>
          <p:cNvSpPr>
            <a:spLocks noGrp="1"/>
          </p:cNvSpPr>
          <p:nvPr>
            <p:ph type="ctrTitle"/>
          </p:nvPr>
        </p:nvSpPr>
        <p:spPr/>
        <p:txBody>
          <a:bodyPr/>
          <a:lstStyle/>
          <a:p>
            <a:r>
              <a:rPr lang="fr-CH" noProof="0"/>
              <a:t>Ordre du jour</a:t>
            </a:r>
          </a:p>
        </p:txBody>
      </p:sp>
      <p:sp>
        <p:nvSpPr>
          <p:cNvPr id="5" name="Datumsplatzhalter 4">
            <a:extLst>
              <a:ext uri="{FF2B5EF4-FFF2-40B4-BE49-F238E27FC236}">
                <a16:creationId xmlns:a16="http://schemas.microsoft.com/office/drawing/2014/main" id="{AFA7928E-6ED6-4375-9BF3-BF5BD8358AC2}"/>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E2BD14D4-105D-41DD-988F-C2BE6537A191}"/>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2B291B53-765C-4412-B28D-D38A85A10924}"/>
              </a:ext>
            </a:extLst>
          </p:cNvPr>
          <p:cNvSpPr>
            <a:spLocks noGrp="1"/>
          </p:cNvSpPr>
          <p:nvPr>
            <p:ph type="sldNum" sz="quarter" idx="4"/>
          </p:nvPr>
        </p:nvSpPr>
        <p:spPr/>
        <p:txBody>
          <a:bodyPr/>
          <a:lstStyle/>
          <a:p>
            <a:fld id="{9B27D4C7-81E0-421A-BC04-9E78EB3959F5}" type="slidenum">
              <a:rPr lang="fr-CH" noProof="0" smtClean="0"/>
              <a:pPr/>
              <a:t>3</a:t>
            </a:fld>
            <a:endParaRPr lang="fr-CH" noProof="0"/>
          </a:p>
        </p:txBody>
      </p:sp>
    </p:spTree>
    <p:extLst>
      <p:ext uri="{BB962C8B-B14F-4D97-AF65-F5344CB8AC3E}">
        <p14:creationId xmlns:p14="http://schemas.microsoft.com/office/powerpoint/2010/main" val="2886707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2CC1-EDFF-A592-FF7A-E16203D9B38E}"/>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28882E4C-E64B-6D47-BE94-5E63130E056F}"/>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894E11A6-783C-66E4-AC2B-67B7F2BD4936}"/>
              </a:ext>
            </a:extLst>
          </p:cNvPr>
          <p:cNvSpPr>
            <a:spLocks noGrp="1"/>
          </p:cNvSpPr>
          <p:nvPr>
            <p:ph type="ctrTitle"/>
          </p:nvPr>
        </p:nvSpPr>
        <p:spPr>
          <a:xfrm>
            <a:off x="1609817" y="141809"/>
            <a:ext cx="5924366" cy="535531"/>
          </a:xfrm>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E58FCD85-30B8-CDBD-22F8-CA0F73CE3D53}"/>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1C89BE68-74D0-DE33-DBD4-852A9C0B3F17}"/>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B8364651-B3AC-EA46-9CBD-00B2F984FE0D}"/>
              </a:ext>
            </a:extLst>
          </p:cNvPr>
          <p:cNvSpPr>
            <a:spLocks noGrp="1"/>
          </p:cNvSpPr>
          <p:nvPr>
            <p:ph type="sldNum" sz="quarter" idx="4"/>
          </p:nvPr>
        </p:nvSpPr>
        <p:spPr/>
        <p:txBody>
          <a:bodyPr/>
          <a:lstStyle/>
          <a:p>
            <a:fld id="{9B27D4C7-81E0-421A-BC04-9E78EB3959F5}" type="slidenum">
              <a:rPr lang="fr-CH" noProof="0" smtClean="0"/>
              <a:pPr/>
              <a:t>30</a:t>
            </a:fld>
            <a:endParaRPr lang="fr-CH" noProof="0"/>
          </a:p>
        </p:txBody>
      </p:sp>
      <p:sp>
        <p:nvSpPr>
          <p:cNvPr id="16" name="Inhaltsplatzhalter 15">
            <a:extLst>
              <a:ext uri="{FF2B5EF4-FFF2-40B4-BE49-F238E27FC236}">
                <a16:creationId xmlns:a16="http://schemas.microsoft.com/office/drawing/2014/main" id="{BB32DD2F-BBE0-C6E0-C931-965B77128D13}"/>
              </a:ext>
            </a:extLst>
          </p:cNvPr>
          <p:cNvSpPr txBox="1">
            <a:spLocks noGrp="1"/>
          </p:cNvSpPr>
          <p:nvPr>
            <p:ph idx="1"/>
          </p:nvPr>
        </p:nvSpPr>
        <p:spPr>
          <a:xfrm>
            <a:off x="396875" y="1571625"/>
            <a:ext cx="6013506" cy="590931"/>
          </a:xfrm>
          <a:prstGeom prst="rect">
            <a:avLst/>
          </a:prstGeom>
          <a:noFill/>
        </p:spPr>
        <p:txBody>
          <a:bodyPr wrap="none">
            <a:spAutoFit/>
          </a:bodyPr>
          <a:lstStyle/>
          <a:p>
            <a:pPr>
              <a:defRPr/>
            </a:pPr>
            <a:r>
              <a:rPr lang="fr-CH" sz="3600" b="1" noProof="0"/>
              <a:t>Pourquoi faisons-nous cela ?</a:t>
            </a:r>
            <a:endParaRPr lang="fr-CH" sz="3600" b="1" noProof="0">
              <a:latin typeface="+mn-lt"/>
              <a:cs typeface="+mn-cs"/>
            </a:endParaRPr>
          </a:p>
        </p:txBody>
      </p:sp>
      <p:sp>
        <p:nvSpPr>
          <p:cNvPr id="17" name="Textfeld 3">
            <a:extLst>
              <a:ext uri="{FF2B5EF4-FFF2-40B4-BE49-F238E27FC236}">
                <a16:creationId xmlns:a16="http://schemas.microsoft.com/office/drawing/2014/main" id="{95489071-7F73-DD1A-0F7B-78E3EA78D9EF}"/>
              </a:ext>
            </a:extLst>
          </p:cNvPr>
          <p:cNvSpPr txBox="1">
            <a:spLocks noChangeArrowheads="1"/>
          </p:cNvSpPr>
          <p:nvPr/>
        </p:nvSpPr>
        <p:spPr bwMode="auto">
          <a:xfrm>
            <a:off x="266700" y="2266950"/>
            <a:ext cx="4295775" cy="2677656"/>
          </a:xfrm>
          <a:prstGeom prst="rect">
            <a:avLst/>
          </a:prstGeom>
          <a:solidFill>
            <a:srgbClr val="FFF987"/>
          </a:solidFill>
          <a:ln w="38100">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2400" b="1" noProof="0">
                <a:ea typeface="Century Schoolbook" panose="02040604050505020304" pitchFamily="18" charset="0"/>
                <a:cs typeface="Times New Roman" panose="02020603050405020304" pitchFamily="18" charset="0"/>
              </a:rPr>
              <a:t>C’est dans la nature des choses que nous vieillissons de plus en plus. La baisse de l’action montre déjà les premiers effets négatifs, en particulier dans les secteurs spéciaux.</a:t>
            </a:r>
            <a:endParaRPr lang="fr-CH" sz="2400" b="1"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8" name="Textfeld 17">
            <a:extLst>
              <a:ext uri="{FF2B5EF4-FFF2-40B4-BE49-F238E27FC236}">
                <a16:creationId xmlns:a16="http://schemas.microsoft.com/office/drawing/2014/main" id="{1467D195-A246-B263-D180-C30DC2101FD2}"/>
              </a:ext>
            </a:extLst>
          </p:cNvPr>
          <p:cNvSpPr txBox="1"/>
          <p:nvPr/>
        </p:nvSpPr>
        <p:spPr>
          <a:xfrm>
            <a:off x="4703763" y="3625850"/>
            <a:ext cx="4295775" cy="1938992"/>
          </a:xfrm>
          <a:prstGeom prst="rect">
            <a:avLst/>
          </a:prstGeom>
          <a:solidFill>
            <a:srgbClr val="FF0000"/>
          </a:solidFill>
          <a:ln w="38100">
            <a:solidFill>
              <a:schemeClr val="accent1"/>
            </a:solidFill>
          </a:ln>
        </p:spPr>
        <p:txBody>
          <a:bodyPr>
            <a:spAutoFit/>
          </a:bodyPr>
          <a:lstStyle/>
          <a:p>
            <a:pPr>
              <a:defRPr/>
            </a:pPr>
            <a:r>
              <a:rPr lang="fr-CH" sz="2400" b="1" noProof="0">
                <a:solidFill>
                  <a:schemeClr val="bg1">
                    <a:lumMod val="95000"/>
                  </a:schemeClr>
                </a:solidFill>
                <a:ea typeface="Century Schoolbook" panose="02040604050505020304" pitchFamily="18" charset="0"/>
                <a:cs typeface="Times New Roman" panose="02020603050405020304" pitchFamily="18" charset="0"/>
              </a:rPr>
              <a:t>Le principe est simple, sans un nombre suffisant de juges de performance, le large éventail de tests de sports canins s’amenuise.</a:t>
            </a:r>
            <a:endParaRPr lang="fr-CH" sz="2400" b="1" noProof="0">
              <a:solidFill>
                <a:schemeClr val="bg1">
                  <a:lumMod val="95000"/>
                </a:schemeClr>
              </a:solidFill>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9" name="Grafik 4">
            <a:extLst>
              <a:ext uri="{FF2B5EF4-FFF2-40B4-BE49-F238E27FC236}">
                <a16:creationId xmlns:a16="http://schemas.microsoft.com/office/drawing/2014/main" id="{0A569864-D5C5-DACC-0149-218D96007C87}"/>
              </a:ext>
            </a:extLst>
          </p:cNvPr>
          <p:cNvPicPr>
            <a:picLocks noChangeAspect="1"/>
          </p:cNvPicPr>
          <p:nvPr/>
        </p:nvPicPr>
        <p:blipFill>
          <a:blip r:embed="rId2">
            <a:clrChange>
              <a:clrFrom>
                <a:srgbClr val="FFF8E6"/>
              </a:clrFrom>
              <a:clrTo>
                <a:srgbClr val="FFF8E6">
                  <a:alpha val="0"/>
                </a:srgbClr>
              </a:clrTo>
            </a:clrChange>
            <a:extLst>
              <a:ext uri="{28A0092B-C50C-407E-A947-70E740481C1C}">
                <a14:useLocalDpi xmlns:a14="http://schemas.microsoft.com/office/drawing/2010/main" val="0"/>
              </a:ext>
            </a:extLst>
          </a:blip>
          <a:srcRect/>
          <a:stretch>
            <a:fillRect/>
          </a:stretch>
        </p:blipFill>
        <p:spPr bwMode="auto">
          <a:xfrm>
            <a:off x="5148263" y="1404938"/>
            <a:ext cx="3421062" cy="20828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334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E1B1A-59CB-19A8-B148-28A249740D7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319FAE0F-B357-F2AB-3DD5-DD30D79A4617}"/>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5F4FCD7F-A4A9-2762-15E9-DFBD7D67274F}"/>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9541183A-653F-0669-EA9E-23FE3145A7CA}"/>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386F36E-22E2-53A9-596B-F635FD2ED80C}"/>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F7A0F25B-40F5-6757-6907-E3B139967573}"/>
              </a:ext>
            </a:extLst>
          </p:cNvPr>
          <p:cNvSpPr>
            <a:spLocks noGrp="1"/>
          </p:cNvSpPr>
          <p:nvPr>
            <p:ph type="sldNum" sz="quarter" idx="4"/>
          </p:nvPr>
        </p:nvSpPr>
        <p:spPr/>
        <p:txBody>
          <a:bodyPr/>
          <a:lstStyle/>
          <a:p>
            <a:fld id="{9B27D4C7-81E0-421A-BC04-9E78EB3959F5}" type="slidenum">
              <a:rPr lang="fr-CH" noProof="0" smtClean="0"/>
              <a:pPr/>
              <a:t>31</a:t>
            </a:fld>
            <a:endParaRPr lang="fr-CH" noProof="0"/>
          </a:p>
        </p:txBody>
      </p:sp>
      <p:sp>
        <p:nvSpPr>
          <p:cNvPr id="9" name="Inhaltsplatzhalter 8">
            <a:extLst>
              <a:ext uri="{FF2B5EF4-FFF2-40B4-BE49-F238E27FC236}">
                <a16:creationId xmlns:a16="http://schemas.microsoft.com/office/drawing/2014/main" id="{D614176F-37E3-C97E-DFA8-CBB9A9FC4CC1}"/>
              </a:ext>
            </a:extLst>
          </p:cNvPr>
          <p:cNvSpPr txBox="1">
            <a:spLocks noGrp="1"/>
          </p:cNvSpPr>
          <p:nvPr>
            <p:ph idx="1"/>
          </p:nvPr>
        </p:nvSpPr>
        <p:spPr>
          <a:xfrm>
            <a:off x="396875" y="1571625"/>
            <a:ext cx="3914277" cy="590931"/>
          </a:xfrm>
          <a:prstGeom prst="rect">
            <a:avLst/>
          </a:prstGeom>
          <a:noFill/>
        </p:spPr>
        <p:txBody>
          <a:bodyPr wrap="none">
            <a:spAutoFit/>
          </a:bodyPr>
          <a:lstStyle/>
          <a:p>
            <a:pPr marL="0" indent="0">
              <a:buNone/>
              <a:defRPr/>
            </a:pPr>
            <a:r>
              <a:rPr lang="fr-CH" sz="3600" b="1" noProof="0"/>
              <a:t>Mesures d’urgence</a:t>
            </a:r>
            <a:endParaRPr lang="fr-CH" sz="3600" b="1" noProof="0">
              <a:latin typeface="+mn-lt"/>
              <a:cs typeface="+mn-cs"/>
            </a:endParaRPr>
          </a:p>
        </p:txBody>
      </p:sp>
      <p:pic>
        <p:nvPicPr>
          <p:cNvPr id="10" name="Grafik 9">
            <a:extLst>
              <a:ext uri="{FF2B5EF4-FFF2-40B4-BE49-F238E27FC236}">
                <a16:creationId xmlns:a16="http://schemas.microsoft.com/office/drawing/2014/main" id="{BBB5ABFA-A324-1705-B942-A5A77BD41468}"/>
              </a:ext>
            </a:extLst>
          </p:cNvPr>
          <p:cNvPicPr>
            <a:picLocks noChangeAspect="1"/>
          </p:cNvPicPr>
          <p:nvPr/>
        </p:nvPicPr>
        <p:blipFill>
          <a:blip r:embed="rId2"/>
          <a:stretch>
            <a:fillRect/>
          </a:stretch>
        </p:blipFill>
        <p:spPr>
          <a:xfrm>
            <a:off x="7068078" y="1491991"/>
            <a:ext cx="913343" cy="857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feld 10">
            <a:extLst>
              <a:ext uri="{FF2B5EF4-FFF2-40B4-BE49-F238E27FC236}">
                <a16:creationId xmlns:a16="http://schemas.microsoft.com/office/drawing/2014/main" id="{8BB644DE-F3EE-81D9-8232-FC50D1481C6D}"/>
              </a:ext>
            </a:extLst>
          </p:cNvPr>
          <p:cNvSpPr txBox="1"/>
          <p:nvPr/>
        </p:nvSpPr>
        <p:spPr>
          <a:xfrm>
            <a:off x="0" y="2205038"/>
            <a:ext cx="8997950" cy="1785104"/>
          </a:xfrm>
          <a:prstGeom prst="rect">
            <a:avLst/>
          </a:prstGeom>
          <a:noFill/>
        </p:spPr>
        <p:txBody>
          <a:bodyPr>
            <a:spAutoFit/>
          </a:bodyPr>
          <a:lstStyle/>
          <a:p>
            <a:pPr marL="457200" indent="-457200">
              <a:buFontTx/>
              <a:buAutoNum type="arabicPeriod"/>
              <a:defRPr/>
            </a:pPr>
            <a:r>
              <a:rPr lang="fr-CH" sz="2200" noProof="0"/>
              <a:t>Mise en place d’un point de contact au sein de l’GTJP ;
Lettre publicitaire aux représentants régionaux et à </a:t>
            </a:r>
            <a:r>
              <a:rPr lang="fr-CH" sz="2200"/>
              <a:t>aux associations de races</a:t>
            </a:r>
            <a:r>
              <a:rPr lang="fr-CH" sz="2200" noProof="0"/>
              <a:t>
Offre de cellules d’information par </a:t>
            </a:r>
            <a:r>
              <a:rPr lang="fr-CH" sz="2200"/>
              <a:t>le GTJP</a:t>
            </a:r>
            <a:r>
              <a:rPr lang="fr-CH" sz="2200" noProof="0"/>
              <a:t>
Prise en compte active des régions linguistiques</a:t>
            </a:r>
            <a:endParaRPr lang="fr-CH" sz="2200" noProof="0">
              <a:latin typeface="+mn-lt"/>
              <a:cs typeface="+mn-cs"/>
            </a:endParaRPr>
          </a:p>
        </p:txBody>
      </p:sp>
      <p:sp>
        <p:nvSpPr>
          <p:cNvPr id="12" name="Textfeld 11">
            <a:extLst>
              <a:ext uri="{FF2B5EF4-FFF2-40B4-BE49-F238E27FC236}">
                <a16:creationId xmlns:a16="http://schemas.microsoft.com/office/drawing/2014/main" id="{97AEB426-D1D8-B5ED-2032-E646EF61F5DA}"/>
              </a:ext>
            </a:extLst>
          </p:cNvPr>
          <p:cNvSpPr txBox="1"/>
          <p:nvPr/>
        </p:nvSpPr>
        <p:spPr>
          <a:xfrm>
            <a:off x="68897" y="4159655"/>
            <a:ext cx="8678863" cy="1538883"/>
          </a:xfrm>
          <a:prstGeom prst="rect">
            <a:avLst/>
          </a:prstGeom>
          <a:noFill/>
        </p:spPr>
        <p:txBody>
          <a:bodyPr>
            <a:spAutoFit/>
          </a:bodyPr>
          <a:lstStyle/>
          <a:p>
            <a:pPr>
              <a:defRPr/>
            </a:pPr>
            <a:r>
              <a:rPr lang="fr-CH" sz="2800" b="1" noProof="0"/>
              <a:t>Objectif de notre publicité :</a:t>
            </a:r>
          </a:p>
          <a:p>
            <a:pPr>
              <a:defRPr/>
            </a:pPr>
            <a:r>
              <a:rPr lang="fr-CH" sz="2200" noProof="0"/>
              <a:t>1. Promouvoir l’intérêt ;
2. Réduire les craintes concernant le projet LR ;
3. Créez de la motivation pour cette tâche centrale dans les sports canins.</a:t>
            </a:r>
            <a:endParaRPr lang="fr-CH" sz="2200" noProof="0">
              <a:latin typeface="+mn-lt"/>
              <a:cs typeface="+mn-cs"/>
            </a:endParaRPr>
          </a:p>
        </p:txBody>
      </p:sp>
    </p:spTree>
    <p:extLst>
      <p:ext uri="{BB962C8B-B14F-4D97-AF65-F5344CB8AC3E}">
        <p14:creationId xmlns:p14="http://schemas.microsoft.com/office/powerpoint/2010/main" val="3288178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1D1E6-8C7E-09C9-2857-2DDC07F6A5F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3E48C221-195A-9DD3-A058-AD3396AEA706}"/>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A39BD215-D514-44DE-78B6-2ED536839D66}"/>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177E72CD-F468-CAAE-DC87-8B55ABEF5748}"/>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DCE595C-0C41-7F74-EE4A-6F91D71621D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17F598CE-0434-D14D-E498-71A5B6C6541F}"/>
              </a:ext>
            </a:extLst>
          </p:cNvPr>
          <p:cNvSpPr>
            <a:spLocks noGrp="1"/>
          </p:cNvSpPr>
          <p:nvPr>
            <p:ph type="sldNum" sz="quarter" idx="4"/>
          </p:nvPr>
        </p:nvSpPr>
        <p:spPr/>
        <p:txBody>
          <a:bodyPr/>
          <a:lstStyle/>
          <a:p>
            <a:fld id="{9B27D4C7-81E0-421A-BC04-9E78EB3959F5}" type="slidenum">
              <a:rPr lang="fr-CH" noProof="0" smtClean="0"/>
              <a:pPr/>
              <a:t>32</a:t>
            </a:fld>
            <a:endParaRPr lang="fr-CH" noProof="0"/>
          </a:p>
        </p:txBody>
      </p:sp>
      <p:sp>
        <p:nvSpPr>
          <p:cNvPr id="13" name="Inhaltsplatzhalter 12">
            <a:extLst>
              <a:ext uri="{FF2B5EF4-FFF2-40B4-BE49-F238E27FC236}">
                <a16:creationId xmlns:a16="http://schemas.microsoft.com/office/drawing/2014/main" id="{D2CEB9B5-2DAF-0E5F-A746-9EC91624633D}"/>
              </a:ext>
            </a:extLst>
          </p:cNvPr>
          <p:cNvSpPr txBox="1">
            <a:spLocks noGrp="1"/>
          </p:cNvSpPr>
          <p:nvPr>
            <p:ph idx="1"/>
          </p:nvPr>
        </p:nvSpPr>
        <p:spPr>
          <a:xfrm>
            <a:off x="396875" y="1571625"/>
            <a:ext cx="8350250" cy="535531"/>
          </a:xfrm>
          <a:prstGeom prst="rect">
            <a:avLst/>
          </a:prstGeom>
          <a:noFill/>
        </p:spPr>
        <p:txBody>
          <a:bodyPr>
            <a:spAutoFit/>
          </a:bodyPr>
          <a:lstStyle/>
          <a:p>
            <a:pPr marL="0" indent="0">
              <a:buNone/>
              <a:defRPr/>
            </a:pPr>
            <a:r>
              <a:rPr lang="fr-CH" sz="3200" b="1" noProof="0"/>
              <a:t>Vos défis en tant que </a:t>
            </a:r>
            <a:r>
              <a:rPr lang="fr-CH" sz="3200" b="1"/>
              <a:t>JP</a:t>
            </a:r>
            <a:endParaRPr lang="fr-CH" sz="3200" b="1" noProof="0">
              <a:latin typeface="+mn-lt"/>
              <a:cs typeface="+mn-cs"/>
            </a:endParaRPr>
          </a:p>
        </p:txBody>
      </p:sp>
      <p:sp>
        <p:nvSpPr>
          <p:cNvPr id="14" name="Textfeld 21504">
            <a:extLst>
              <a:ext uri="{FF2B5EF4-FFF2-40B4-BE49-F238E27FC236}">
                <a16:creationId xmlns:a16="http://schemas.microsoft.com/office/drawing/2014/main" id="{E9DE661A-EFE8-BC06-900E-E768F4AE571D}"/>
              </a:ext>
            </a:extLst>
          </p:cNvPr>
          <p:cNvSpPr txBox="1">
            <a:spLocks noChangeArrowheads="1"/>
          </p:cNvSpPr>
          <p:nvPr/>
        </p:nvSpPr>
        <p:spPr bwMode="auto">
          <a:xfrm>
            <a:off x="119063" y="2000250"/>
            <a:ext cx="46339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1800" b="1" noProof="0"/>
              <a:t>Influencer le sport : </a:t>
            </a:r>
            <a:r>
              <a:rPr lang="fr-CH" sz="1800" noProof="0"/>
              <a:t>
Les juges de performance ont l’occasion de façonner activement le sport canin et d’influencer l’élaboration de normes et de directives.</a:t>
            </a:r>
          </a:p>
        </p:txBody>
      </p:sp>
      <p:sp>
        <p:nvSpPr>
          <p:cNvPr id="15" name="Textfeld 21508">
            <a:extLst>
              <a:ext uri="{FF2B5EF4-FFF2-40B4-BE49-F238E27FC236}">
                <a16:creationId xmlns:a16="http://schemas.microsoft.com/office/drawing/2014/main" id="{C56C6A96-0FBF-90CA-D995-1606F50134C2}"/>
              </a:ext>
            </a:extLst>
          </p:cNvPr>
          <p:cNvSpPr txBox="1">
            <a:spLocks noChangeArrowheads="1"/>
          </p:cNvSpPr>
          <p:nvPr/>
        </p:nvSpPr>
        <p:spPr bwMode="auto">
          <a:xfrm>
            <a:off x="196643" y="3906203"/>
            <a:ext cx="46323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1800" b="1" noProof="0"/>
              <a:t>Rencontres avec des chiens et des personnes : 
</a:t>
            </a:r>
            <a:r>
              <a:rPr lang="fr-CH" sz="1800" noProof="0"/>
              <a:t>Le rôle vous permet d’interagir avec différentes races de chiens et leurs propriétaires, ce qui est une expérience enrichissante.</a:t>
            </a:r>
          </a:p>
        </p:txBody>
      </p:sp>
      <p:grpSp>
        <p:nvGrpSpPr>
          <p:cNvPr id="16" name="Gruppieren 30">
            <a:extLst>
              <a:ext uri="{FF2B5EF4-FFF2-40B4-BE49-F238E27FC236}">
                <a16:creationId xmlns:a16="http://schemas.microsoft.com/office/drawing/2014/main" id="{2AD98487-58C0-093D-E59B-236F5FACE156}"/>
              </a:ext>
            </a:extLst>
          </p:cNvPr>
          <p:cNvGrpSpPr>
            <a:grpSpLocks/>
          </p:cNvGrpSpPr>
          <p:nvPr/>
        </p:nvGrpSpPr>
        <p:grpSpPr bwMode="auto">
          <a:xfrm>
            <a:off x="5651500" y="2187575"/>
            <a:ext cx="2449513" cy="2868613"/>
            <a:chOff x="5436096" y="1844824"/>
            <a:chExt cx="3141690" cy="3396421"/>
          </a:xfrm>
        </p:grpSpPr>
        <p:pic>
          <p:nvPicPr>
            <p:cNvPr id="17" name="Grafik 16">
              <a:extLst>
                <a:ext uri="{FF2B5EF4-FFF2-40B4-BE49-F238E27FC236}">
                  <a16:creationId xmlns:a16="http://schemas.microsoft.com/office/drawing/2014/main" id="{F511D02D-1A50-3E86-3770-BE91164F677C}"/>
                </a:ext>
              </a:extLst>
            </p:cNvPr>
            <p:cNvPicPr>
              <a:picLocks noChangeAspect="1"/>
            </p:cNvPicPr>
            <p:nvPr/>
          </p:nvPicPr>
          <p:blipFill>
            <a:blip r:embed="rId2"/>
            <a:stretch>
              <a:fillRect/>
            </a:stretch>
          </p:blipFill>
          <p:spPr>
            <a:xfrm>
              <a:off x="5436096" y="1844824"/>
              <a:ext cx="3141690" cy="3396421"/>
            </a:xfrm>
            <a:prstGeom prst="rect">
              <a:avLst/>
            </a:prstGeom>
            <a:ln>
              <a:noFill/>
            </a:ln>
            <a:effectLst>
              <a:outerShdw blurRad="292100" dist="139700" dir="2700000" algn="tl" rotWithShape="0">
                <a:srgbClr val="333333">
                  <a:alpha val="65000"/>
                </a:srgbClr>
              </a:outerShdw>
            </a:effectLst>
          </p:spPr>
        </p:pic>
        <p:pic>
          <p:nvPicPr>
            <p:cNvPr id="18" name="Grafik 29">
              <a:extLst>
                <a:ext uri="{FF2B5EF4-FFF2-40B4-BE49-F238E27FC236}">
                  <a16:creationId xmlns:a16="http://schemas.microsoft.com/office/drawing/2014/main" id="{4D06B4FA-164B-9EEC-51C0-4C02B43953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21193">
              <a:off x="7308726" y="3304303"/>
              <a:ext cx="432048" cy="24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9108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87E4-2BFC-4F2B-B0C2-5552496A1536}"/>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FAE91384-01D0-AA7D-26F5-83B26FE265F6}"/>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77580D89-2958-50A5-46AC-3CE0C0D9D5CE}"/>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D22CA443-57AB-FE57-57CC-EF7591E84C00}"/>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EAB7FFC9-2EC3-8C26-155A-1EC172C0AF01}"/>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A5899EB2-A863-3802-09DA-612FB0D237CE}"/>
              </a:ext>
            </a:extLst>
          </p:cNvPr>
          <p:cNvSpPr>
            <a:spLocks noGrp="1"/>
          </p:cNvSpPr>
          <p:nvPr>
            <p:ph type="sldNum" sz="quarter" idx="4"/>
          </p:nvPr>
        </p:nvSpPr>
        <p:spPr/>
        <p:txBody>
          <a:bodyPr/>
          <a:lstStyle/>
          <a:p>
            <a:fld id="{9B27D4C7-81E0-421A-BC04-9E78EB3959F5}" type="slidenum">
              <a:rPr lang="fr-CH" noProof="0" smtClean="0"/>
              <a:pPr/>
              <a:t>33</a:t>
            </a:fld>
            <a:endParaRPr lang="fr-CH" noProof="0"/>
          </a:p>
        </p:txBody>
      </p:sp>
      <p:sp>
        <p:nvSpPr>
          <p:cNvPr id="9" name="Inhaltsplatzhalter 8">
            <a:extLst>
              <a:ext uri="{FF2B5EF4-FFF2-40B4-BE49-F238E27FC236}">
                <a16:creationId xmlns:a16="http://schemas.microsoft.com/office/drawing/2014/main" id="{741158EB-7C75-61AD-A2B1-DF462E832823}"/>
              </a:ext>
            </a:extLst>
          </p:cNvPr>
          <p:cNvSpPr txBox="1">
            <a:spLocks noGrp="1"/>
          </p:cNvSpPr>
          <p:nvPr>
            <p:ph idx="1"/>
          </p:nvPr>
        </p:nvSpPr>
        <p:spPr>
          <a:xfrm>
            <a:off x="396875" y="1571625"/>
            <a:ext cx="8350250" cy="535531"/>
          </a:xfrm>
          <a:prstGeom prst="rect">
            <a:avLst/>
          </a:prstGeom>
          <a:noFill/>
        </p:spPr>
        <p:txBody>
          <a:bodyPr>
            <a:spAutoFit/>
          </a:bodyPr>
          <a:lstStyle/>
          <a:p>
            <a:pPr marL="0" indent="0">
              <a:buNone/>
              <a:defRPr/>
            </a:pPr>
            <a:r>
              <a:rPr lang="fr-CH" sz="3200" b="1" noProof="0"/>
              <a:t>Vos défis en tant que </a:t>
            </a:r>
            <a:r>
              <a:rPr lang="fr-CH" sz="3200" b="1"/>
              <a:t>JP</a:t>
            </a:r>
            <a:endParaRPr lang="fr-CH" sz="3200" b="1" noProof="0">
              <a:latin typeface="+mn-lt"/>
              <a:cs typeface="+mn-cs"/>
            </a:endParaRPr>
          </a:p>
        </p:txBody>
      </p:sp>
      <p:sp>
        <p:nvSpPr>
          <p:cNvPr id="10" name="Textfeld 21504">
            <a:extLst>
              <a:ext uri="{FF2B5EF4-FFF2-40B4-BE49-F238E27FC236}">
                <a16:creationId xmlns:a16="http://schemas.microsoft.com/office/drawing/2014/main" id="{1DAF6F0C-956C-43D5-D317-BA95673CA446}"/>
              </a:ext>
            </a:extLst>
          </p:cNvPr>
          <p:cNvSpPr txBox="1">
            <a:spLocks noChangeArrowheads="1"/>
          </p:cNvSpPr>
          <p:nvPr/>
        </p:nvSpPr>
        <p:spPr bwMode="auto">
          <a:xfrm>
            <a:off x="122238" y="1779588"/>
            <a:ext cx="46323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CH" sz="1800" noProof="0"/>
          </a:p>
          <a:p>
            <a:pPr>
              <a:spcBef>
                <a:spcPct val="0"/>
              </a:spcBef>
              <a:buFontTx/>
              <a:buNone/>
            </a:pPr>
            <a:r>
              <a:rPr lang="fr-CH" sz="1800" b="1" noProof="0">
                <a:ea typeface="Century Schoolbook" panose="02040604050505020304" pitchFamily="18" charset="0"/>
                <a:cs typeface="Times New Roman" panose="02020603050405020304" pitchFamily="18" charset="0"/>
              </a:rPr>
              <a:t>Suivi des performances :</a:t>
            </a:r>
          </a:p>
          <a:p>
            <a:pPr>
              <a:spcBef>
                <a:spcPct val="0"/>
              </a:spcBef>
              <a:buFontTx/>
              <a:buNone/>
            </a:pPr>
            <a:r>
              <a:rPr lang="fr-CH" sz="1800" noProof="0">
                <a:ea typeface="Century Schoolbook" panose="02040604050505020304" pitchFamily="18" charset="0"/>
                <a:cs typeface="Times New Roman" panose="02020603050405020304" pitchFamily="18" charset="0"/>
              </a:rPr>
              <a:t>L’occasion de voir des chiens talentueux et leurs maîtres en action est une grande joie et une source d’inspiration pour de nombreux juges.</a:t>
            </a:r>
            <a:endParaRPr lang="fr-CH" sz="18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1" name="Textfeld 21508">
            <a:extLst>
              <a:ext uri="{FF2B5EF4-FFF2-40B4-BE49-F238E27FC236}">
                <a16:creationId xmlns:a16="http://schemas.microsoft.com/office/drawing/2014/main" id="{9165B47F-2B1C-A51C-732B-E602D3F66337}"/>
              </a:ext>
            </a:extLst>
          </p:cNvPr>
          <p:cNvSpPr txBox="1">
            <a:spLocks noChangeArrowheads="1"/>
          </p:cNvSpPr>
          <p:nvPr/>
        </p:nvSpPr>
        <p:spPr bwMode="auto">
          <a:xfrm>
            <a:off x="122238" y="3609796"/>
            <a:ext cx="59880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1800" b="1" noProof="0">
                <a:ea typeface="Century Schoolbook" panose="02040604050505020304" pitchFamily="18" charset="0"/>
                <a:cs typeface="Times New Roman" panose="02020603050405020304" pitchFamily="18" charset="0"/>
              </a:rPr>
              <a:t>Participation aux concours :</a:t>
            </a:r>
          </a:p>
          <a:p>
            <a:pPr>
              <a:spcBef>
                <a:spcPct val="0"/>
              </a:spcBef>
              <a:buFontTx/>
              <a:buNone/>
            </a:pPr>
            <a:r>
              <a:rPr lang="fr-CH" sz="1800" noProof="0">
                <a:ea typeface="Century Schoolbook" panose="02040604050505020304" pitchFamily="18" charset="0"/>
                <a:cs typeface="Times New Roman" panose="02020603050405020304" pitchFamily="18" charset="0"/>
              </a:rPr>
              <a:t>Les juges ont la chance de participer et d’évaluer divers événements et compétitions, ce qui est une activité passionnante et dynamique. Ils apportent également une contribution décisive à l’équité. En évaluant objectivement la performance, les juges contribuent à l’équité de la compétition et aident à maintenir l’intégrité du sport.</a:t>
            </a:r>
            <a:endParaRPr lang="fr-CH" sz="18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9" name="Grafik 18">
            <a:extLst>
              <a:ext uri="{FF2B5EF4-FFF2-40B4-BE49-F238E27FC236}">
                <a16:creationId xmlns:a16="http://schemas.microsoft.com/office/drawing/2014/main" id="{ADBC2C27-0675-16A7-8534-D228261604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10288" y="2011363"/>
            <a:ext cx="2576512" cy="262572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836708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80B9-F37A-4EE5-8C29-6339463F4DCA}"/>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53F45C0D-EDB2-D042-E818-D2183F7BB15B}"/>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EA8B5E9B-EF9F-60CA-6ECD-087698448E03}"/>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BBE67884-0F42-DB16-6F4D-4EEB449A4E49}"/>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A89A404A-7017-E119-3028-2D512C1DB6A5}"/>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019B65C1-C9E8-59F0-9703-FCF52C861D04}"/>
              </a:ext>
            </a:extLst>
          </p:cNvPr>
          <p:cNvSpPr>
            <a:spLocks noGrp="1"/>
          </p:cNvSpPr>
          <p:nvPr>
            <p:ph type="sldNum" sz="quarter" idx="4"/>
          </p:nvPr>
        </p:nvSpPr>
        <p:spPr/>
        <p:txBody>
          <a:bodyPr/>
          <a:lstStyle/>
          <a:p>
            <a:fld id="{9B27D4C7-81E0-421A-BC04-9E78EB3959F5}" type="slidenum">
              <a:rPr lang="fr-CH" noProof="0" smtClean="0"/>
              <a:pPr/>
              <a:t>34</a:t>
            </a:fld>
            <a:endParaRPr lang="fr-CH" noProof="0"/>
          </a:p>
        </p:txBody>
      </p:sp>
      <p:sp>
        <p:nvSpPr>
          <p:cNvPr id="13" name="Inhaltsplatzhalter 12">
            <a:extLst>
              <a:ext uri="{FF2B5EF4-FFF2-40B4-BE49-F238E27FC236}">
                <a16:creationId xmlns:a16="http://schemas.microsoft.com/office/drawing/2014/main" id="{FFA0E660-B21D-94CD-E0AA-6CB5ADD4FD22}"/>
              </a:ext>
            </a:extLst>
          </p:cNvPr>
          <p:cNvSpPr txBox="1">
            <a:spLocks noGrp="1"/>
          </p:cNvSpPr>
          <p:nvPr>
            <p:ph idx="1"/>
          </p:nvPr>
        </p:nvSpPr>
        <p:spPr>
          <a:xfrm>
            <a:off x="396239" y="1488901"/>
            <a:ext cx="8350250" cy="535531"/>
          </a:xfrm>
          <a:prstGeom prst="rect">
            <a:avLst/>
          </a:prstGeom>
          <a:noFill/>
        </p:spPr>
        <p:txBody>
          <a:bodyPr>
            <a:spAutoFit/>
          </a:bodyPr>
          <a:lstStyle/>
          <a:p>
            <a:pPr marL="0" indent="0">
              <a:buNone/>
              <a:defRPr/>
            </a:pPr>
            <a:r>
              <a:rPr lang="fr-CH" sz="3200" b="1" noProof="0"/>
              <a:t>Vos défis en tant que </a:t>
            </a:r>
            <a:r>
              <a:rPr lang="fr-CH" sz="3200" b="1"/>
              <a:t>JP</a:t>
            </a:r>
            <a:endParaRPr lang="fr-CH" sz="3200" b="1" noProof="0">
              <a:latin typeface="+mn-lt"/>
              <a:cs typeface="+mn-cs"/>
            </a:endParaRPr>
          </a:p>
        </p:txBody>
      </p:sp>
      <p:sp>
        <p:nvSpPr>
          <p:cNvPr id="14" name="Textfeld 21504">
            <a:extLst>
              <a:ext uri="{FF2B5EF4-FFF2-40B4-BE49-F238E27FC236}">
                <a16:creationId xmlns:a16="http://schemas.microsoft.com/office/drawing/2014/main" id="{A7417C74-35BC-7CB7-C792-00C43CCE5557}"/>
              </a:ext>
            </a:extLst>
          </p:cNvPr>
          <p:cNvSpPr txBox="1">
            <a:spLocks noChangeArrowheads="1"/>
          </p:cNvSpPr>
          <p:nvPr/>
        </p:nvSpPr>
        <p:spPr bwMode="auto">
          <a:xfrm>
            <a:off x="396239" y="1889548"/>
            <a:ext cx="62499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CH" sz="1800" noProof="0"/>
          </a:p>
          <a:p>
            <a:pPr>
              <a:spcBef>
                <a:spcPct val="0"/>
              </a:spcBef>
              <a:buFontTx/>
              <a:buNone/>
            </a:pPr>
            <a:r>
              <a:rPr lang="fr-CH" sz="1800" b="1" noProof="0">
                <a:ea typeface="Century Schoolbook" panose="02040604050505020304" pitchFamily="18" charset="0"/>
                <a:cs typeface="Times New Roman" panose="02020603050405020304" pitchFamily="18" charset="0"/>
              </a:rPr>
              <a:t>Formation professionnelle :</a:t>
            </a:r>
          </a:p>
          <a:p>
            <a:pPr>
              <a:spcBef>
                <a:spcPct val="0"/>
              </a:spcBef>
              <a:buFontTx/>
              <a:buNone/>
            </a:pPr>
            <a:r>
              <a:rPr lang="fr-CH" sz="1800" noProof="0">
                <a:ea typeface="Century Schoolbook" panose="02040604050505020304" pitchFamily="18" charset="0"/>
                <a:cs typeface="Times New Roman" panose="02020603050405020304" pitchFamily="18" charset="0"/>
              </a:rPr>
              <a:t>Les juges doivent continuellement se former, ce qui leur donne l’occasion d’approfondir leurs propres connaissances du comportement canin, des techniques de dressage et des normes d’élevage.</a:t>
            </a:r>
            <a:endParaRPr lang="fr-CH" sz="18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5" name="Textfeld 21508">
            <a:extLst>
              <a:ext uri="{FF2B5EF4-FFF2-40B4-BE49-F238E27FC236}">
                <a16:creationId xmlns:a16="http://schemas.microsoft.com/office/drawing/2014/main" id="{15536577-24C9-89E9-967D-270F6E4EC38A}"/>
              </a:ext>
            </a:extLst>
          </p:cNvPr>
          <p:cNvSpPr txBox="1">
            <a:spLocks noChangeArrowheads="1"/>
          </p:cNvSpPr>
          <p:nvPr/>
        </p:nvSpPr>
        <p:spPr bwMode="auto">
          <a:xfrm>
            <a:off x="239076" y="3695748"/>
            <a:ext cx="6407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1800" b="1" noProof="0">
                <a:ea typeface="Century Schoolbook" panose="02040604050505020304" pitchFamily="18" charset="0"/>
                <a:cs typeface="Times New Roman" panose="02020603050405020304" pitchFamily="18" charset="0"/>
              </a:rPr>
              <a:t>Honneur et reconnaissance :</a:t>
            </a:r>
          </a:p>
          <a:p>
            <a:pPr>
              <a:spcBef>
                <a:spcPct val="0"/>
              </a:spcBef>
              <a:buFontTx/>
              <a:buNone/>
            </a:pPr>
            <a:r>
              <a:rPr lang="fr-CH" sz="1800" noProof="0">
                <a:ea typeface="Century Schoolbook" panose="02040604050505020304" pitchFamily="18" charset="0"/>
                <a:cs typeface="Times New Roman" panose="02020603050405020304" pitchFamily="18" charset="0"/>
              </a:rPr>
              <a:t>En tant que juge de performance, vous êtes respecté et reconnu dans la communauté des sports canins, ce qui transmet un sentiment d’appréciation et de fierté.</a:t>
            </a:r>
            <a:endParaRPr lang="fr-CH" sz="18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6" name="Textfeld 7">
            <a:extLst>
              <a:ext uri="{FF2B5EF4-FFF2-40B4-BE49-F238E27FC236}">
                <a16:creationId xmlns:a16="http://schemas.microsoft.com/office/drawing/2014/main" id="{CC6D7F39-6D8A-78C7-2697-670309081DFB}"/>
              </a:ext>
            </a:extLst>
          </p:cNvPr>
          <p:cNvSpPr txBox="1">
            <a:spLocks noChangeArrowheads="1"/>
          </p:cNvSpPr>
          <p:nvPr/>
        </p:nvSpPr>
        <p:spPr bwMode="auto">
          <a:xfrm>
            <a:off x="122238" y="4975225"/>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1800" noProof="0">
                <a:ea typeface="Century Schoolbook" panose="02040604050505020304" pitchFamily="18" charset="0"/>
                <a:cs typeface="Times New Roman" panose="02020603050405020304" pitchFamily="18" charset="0"/>
              </a:rPr>
              <a:t>Dans l’ensemble, la fonction de juge de performance dans les sports canins offre une combinaison de passion pour les chiens, d’engagement envers la communauté et la possibilité de contribuer activement au développement ultérieur du sport.</a:t>
            </a:r>
            <a:endParaRPr lang="fr-CH" sz="18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7" name="Grafik 16">
            <a:extLst>
              <a:ext uri="{FF2B5EF4-FFF2-40B4-BE49-F238E27FC236}">
                <a16:creationId xmlns:a16="http://schemas.microsoft.com/office/drawing/2014/main" id="{3426FC1E-A099-5A56-42AE-9398B243EF7E}"/>
              </a:ext>
            </a:extLst>
          </p:cNvPr>
          <p:cNvPicPr>
            <a:picLocks noChangeAspect="1"/>
          </p:cNvPicPr>
          <p:nvPr/>
        </p:nvPicPr>
        <p:blipFill>
          <a:blip r:embed="rId2"/>
          <a:stretch>
            <a:fillRect/>
          </a:stretch>
        </p:blipFill>
        <p:spPr>
          <a:xfrm>
            <a:off x="6948488" y="2189163"/>
            <a:ext cx="1989137" cy="2232025"/>
          </a:xfrm>
          <a:prstGeom prst="rect">
            <a:avLst/>
          </a:prstGeom>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1100307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CF9B-8B6F-2748-E28D-3F2469F219A0}"/>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16C6325E-01A6-8D77-B7EA-0B4D545474DF}"/>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4ABA1055-D34E-56E5-B2A9-65D590F6C07E}"/>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6810E28A-A2CC-AA81-1478-40F99CB9D97B}"/>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C8E1170E-FC03-11BA-BA52-9DEB514B8FCC}"/>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5007BB16-3042-B41D-665B-D30F4EFF6137}"/>
              </a:ext>
            </a:extLst>
          </p:cNvPr>
          <p:cNvSpPr>
            <a:spLocks noGrp="1"/>
          </p:cNvSpPr>
          <p:nvPr>
            <p:ph type="sldNum" sz="quarter" idx="4"/>
          </p:nvPr>
        </p:nvSpPr>
        <p:spPr/>
        <p:txBody>
          <a:bodyPr/>
          <a:lstStyle/>
          <a:p>
            <a:fld id="{9B27D4C7-81E0-421A-BC04-9E78EB3959F5}" type="slidenum">
              <a:rPr lang="fr-CH" noProof="0" smtClean="0"/>
              <a:pPr/>
              <a:t>35</a:t>
            </a:fld>
            <a:endParaRPr lang="fr-CH" noProof="0"/>
          </a:p>
        </p:txBody>
      </p:sp>
      <p:sp>
        <p:nvSpPr>
          <p:cNvPr id="9" name="Inhaltsplatzhalter 8">
            <a:extLst>
              <a:ext uri="{FF2B5EF4-FFF2-40B4-BE49-F238E27FC236}">
                <a16:creationId xmlns:a16="http://schemas.microsoft.com/office/drawing/2014/main" id="{D1755B74-1E2C-B5A8-BDC3-7F290E075869}"/>
              </a:ext>
            </a:extLst>
          </p:cNvPr>
          <p:cNvSpPr txBox="1">
            <a:spLocks noGrp="1"/>
          </p:cNvSpPr>
          <p:nvPr>
            <p:ph idx="1"/>
          </p:nvPr>
        </p:nvSpPr>
        <p:spPr>
          <a:xfrm>
            <a:off x="396239" y="1349424"/>
            <a:ext cx="8350250" cy="535531"/>
          </a:xfrm>
          <a:prstGeom prst="rect">
            <a:avLst/>
          </a:prstGeom>
          <a:noFill/>
        </p:spPr>
        <p:txBody>
          <a:bodyPr>
            <a:spAutoFit/>
          </a:bodyPr>
          <a:lstStyle/>
          <a:p>
            <a:pPr marL="0" indent="0">
              <a:buNone/>
              <a:defRPr/>
            </a:pPr>
            <a:r>
              <a:rPr lang="fr-CH" sz="3200" b="1" noProof="0"/>
              <a:t>Qu’est-ce qui est important ?</a:t>
            </a:r>
            <a:endParaRPr lang="fr-CH" sz="3200" b="1" noProof="0">
              <a:latin typeface="+mn-lt"/>
              <a:cs typeface="+mn-cs"/>
            </a:endParaRPr>
          </a:p>
        </p:txBody>
      </p:sp>
      <p:sp>
        <p:nvSpPr>
          <p:cNvPr id="10" name="Textfeld 21504">
            <a:extLst>
              <a:ext uri="{FF2B5EF4-FFF2-40B4-BE49-F238E27FC236}">
                <a16:creationId xmlns:a16="http://schemas.microsoft.com/office/drawing/2014/main" id="{B43CB215-A227-C4C5-D7BE-FD17018AC993}"/>
              </a:ext>
            </a:extLst>
          </p:cNvPr>
          <p:cNvSpPr txBox="1">
            <a:spLocks noChangeArrowheads="1"/>
          </p:cNvSpPr>
          <p:nvPr/>
        </p:nvSpPr>
        <p:spPr bwMode="auto">
          <a:xfrm>
            <a:off x="93820" y="1884955"/>
            <a:ext cx="89550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2000" noProof="0"/>
              <a:t>Compétence / </a:t>
            </a:r>
            <a:r>
              <a:rPr lang="fr-CH" sz="2000"/>
              <a:t>Connaissance technique</a:t>
            </a:r>
            <a:r>
              <a:rPr lang="fr-CH" sz="2000" noProof="0"/>
              <a:t> / Capacité à communiquer</a:t>
            </a:r>
            <a:endParaRPr lang="fr-CH" sz="20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1" name="Textfeld 21504">
            <a:extLst>
              <a:ext uri="{FF2B5EF4-FFF2-40B4-BE49-F238E27FC236}">
                <a16:creationId xmlns:a16="http://schemas.microsoft.com/office/drawing/2014/main" id="{E9E82F07-84EA-839A-3E10-D04FA2A21397}"/>
              </a:ext>
            </a:extLst>
          </p:cNvPr>
          <p:cNvSpPr txBox="1">
            <a:spLocks noChangeArrowheads="1"/>
          </p:cNvSpPr>
          <p:nvPr/>
        </p:nvSpPr>
        <p:spPr bwMode="auto">
          <a:xfrm>
            <a:off x="1712913" y="2393950"/>
            <a:ext cx="6656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2000" noProof="0"/>
              <a:t>Les </a:t>
            </a:r>
            <a:r>
              <a:rPr lang="fr-CH" sz="2000"/>
              <a:t>JP</a:t>
            </a:r>
            <a:r>
              <a:rPr lang="fr-CH" sz="2000" noProof="0"/>
              <a:t> compétents se </a:t>
            </a:r>
            <a:r>
              <a:rPr lang="fr-CH" sz="2000"/>
              <a:t>distinguent</a:t>
            </a:r>
            <a:r>
              <a:rPr lang="fr-CH" sz="2000" noProof="0"/>
              <a:t> par plusieurs caractéristiques importantes. Tout d’abord, ils doivent avoir une expertise approfondie dans le domaine spécifique dans lequel ils évaluent. Cela comprend une compréhension approfondie des critères et des normes pertinents à l’évaluation.</a:t>
            </a:r>
            <a:endParaRPr lang="fr-CH" sz="20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2" name="Textfeld 21508">
            <a:extLst>
              <a:ext uri="{FF2B5EF4-FFF2-40B4-BE49-F238E27FC236}">
                <a16:creationId xmlns:a16="http://schemas.microsoft.com/office/drawing/2014/main" id="{86645CC9-3784-12C4-91B4-AB644EDADBF3}"/>
              </a:ext>
            </a:extLst>
          </p:cNvPr>
          <p:cNvSpPr txBox="1">
            <a:spLocks noChangeArrowheads="1"/>
          </p:cNvSpPr>
          <p:nvPr/>
        </p:nvSpPr>
        <p:spPr bwMode="auto">
          <a:xfrm>
            <a:off x="1784350" y="4475163"/>
            <a:ext cx="704373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2000" noProof="0"/>
              <a:t>Les juges de performance doivent être capables de mettre de côté leurs préjugés personnels et d’évaluer la performance des participants de manière impartiale. Les compétences en communication sont également importantes pour transmettre un retour d’information clair et constructif.</a:t>
            </a:r>
            <a:endParaRPr lang="fr-CH" sz="20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8" name="Grafik 17">
            <a:extLst>
              <a:ext uri="{FF2B5EF4-FFF2-40B4-BE49-F238E27FC236}">
                <a16:creationId xmlns:a16="http://schemas.microsoft.com/office/drawing/2014/main" id="{83064D46-B330-76DB-9F2A-B33569506606}"/>
              </a:ext>
            </a:extLst>
          </p:cNvPr>
          <p:cNvPicPr>
            <a:picLocks noChangeAspect="1"/>
          </p:cNvPicPr>
          <p:nvPr/>
        </p:nvPicPr>
        <p:blipFill>
          <a:blip r:embed="rId2"/>
          <a:stretch>
            <a:fillRect/>
          </a:stretch>
        </p:blipFill>
        <p:spPr>
          <a:xfrm>
            <a:off x="359268" y="2667512"/>
            <a:ext cx="1109663" cy="1003300"/>
          </a:xfrm>
          <a:prstGeom prst="rect">
            <a:avLst/>
          </a:prstGeom>
          <a:effectLst>
            <a:outerShdw blurRad="50800" dist="38100" dir="18900000" algn="bl" rotWithShape="0">
              <a:prstClr val="black">
                <a:alpha val="40000"/>
              </a:prstClr>
            </a:outerShdw>
          </a:effectLst>
        </p:spPr>
      </p:pic>
      <p:pic>
        <p:nvPicPr>
          <p:cNvPr id="19" name="Grafik 18">
            <a:extLst>
              <a:ext uri="{FF2B5EF4-FFF2-40B4-BE49-F238E27FC236}">
                <a16:creationId xmlns:a16="http://schemas.microsoft.com/office/drawing/2014/main" id="{E5C513C7-840D-615F-5EDD-F0F666571390}"/>
              </a:ext>
            </a:extLst>
          </p:cNvPr>
          <p:cNvPicPr>
            <a:picLocks noChangeAspect="1"/>
          </p:cNvPicPr>
          <p:nvPr/>
        </p:nvPicPr>
        <p:blipFill>
          <a:blip r:embed="rId3"/>
          <a:stretch>
            <a:fillRect/>
          </a:stretch>
        </p:blipFill>
        <p:spPr>
          <a:xfrm>
            <a:off x="439738" y="4478338"/>
            <a:ext cx="1109662" cy="107315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651892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7896-2583-72AB-EAE4-4165060F7C92}"/>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CE83C972-0C00-EC9E-649D-7503C0E90048}"/>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5AB8F84F-152F-C795-2DC3-9802F04A02A3}"/>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0E3A64B3-DDFA-7CFC-406D-DEF5EB3D1EB6}"/>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5C559CB7-5E70-3DAE-78B2-6FFA74A233EA}"/>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A2201774-2F86-47DE-7D3F-E22AA1F79C70}"/>
              </a:ext>
            </a:extLst>
          </p:cNvPr>
          <p:cNvSpPr>
            <a:spLocks noGrp="1"/>
          </p:cNvSpPr>
          <p:nvPr>
            <p:ph type="sldNum" sz="quarter" idx="4"/>
          </p:nvPr>
        </p:nvSpPr>
        <p:spPr/>
        <p:txBody>
          <a:bodyPr/>
          <a:lstStyle/>
          <a:p>
            <a:fld id="{9B27D4C7-81E0-421A-BC04-9E78EB3959F5}" type="slidenum">
              <a:rPr lang="fr-CH" noProof="0" smtClean="0"/>
              <a:pPr/>
              <a:t>36</a:t>
            </a:fld>
            <a:endParaRPr lang="fr-CH" noProof="0"/>
          </a:p>
        </p:txBody>
      </p:sp>
      <p:sp>
        <p:nvSpPr>
          <p:cNvPr id="13" name="Inhaltsplatzhalter 12">
            <a:extLst>
              <a:ext uri="{FF2B5EF4-FFF2-40B4-BE49-F238E27FC236}">
                <a16:creationId xmlns:a16="http://schemas.microsoft.com/office/drawing/2014/main" id="{038B0523-C602-485B-2718-04AC676331A6}"/>
              </a:ext>
            </a:extLst>
          </p:cNvPr>
          <p:cNvSpPr txBox="1">
            <a:spLocks noGrp="1"/>
          </p:cNvSpPr>
          <p:nvPr>
            <p:ph idx="1"/>
          </p:nvPr>
        </p:nvSpPr>
        <p:spPr>
          <a:xfrm>
            <a:off x="396875" y="1571625"/>
            <a:ext cx="8350250" cy="535531"/>
          </a:xfrm>
          <a:prstGeom prst="rect">
            <a:avLst/>
          </a:prstGeom>
          <a:noFill/>
        </p:spPr>
        <p:txBody>
          <a:bodyPr>
            <a:spAutoFit/>
          </a:bodyPr>
          <a:lstStyle/>
          <a:p>
            <a:pPr marL="0" indent="0">
              <a:buNone/>
              <a:defRPr/>
            </a:pPr>
            <a:r>
              <a:rPr lang="fr-CH" sz="3200" b="1" noProof="0"/>
              <a:t>Qu’est-ce qui est important ?</a:t>
            </a:r>
            <a:endParaRPr lang="fr-CH" sz="3200" b="1" noProof="0">
              <a:latin typeface="+mn-lt"/>
              <a:cs typeface="+mn-cs"/>
            </a:endParaRPr>
          </a:p>
        </p:txBody>
      </p:sp>
      <p:sp>
        <p:nvSpPr>
          <p:cNvPr id="14" name="Textfeld 21508">
            <a:extLst>
              <a:ext uri="{FF2B5EF4-FFF2-40B4-BE49-F238E27FC236}">
                <a16:creationId xmlns:a16="http://schemas.microsoft.com/office/drawing/2014/main" id="{992BE723-399F-D5AE-CB3A-8CDD320501CC}"/>
              </a:ext>
            </a:extLst>
          </p:cNvPr>
          <p:cNvSpPr txBox="1">
            <a:spLocks noChangeArrowheads="1"/>
          </p:cNvSpPr>
          <p:nvPr/>
        </p:nvSpPr>
        <p:spPr bwMode="auto">
          <a:xfrm>
            <a:off x="107950" y="2160588"/>
            <a:ext cx="8724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2800" noProof="0"/>
              <a:t>Expérience / Formation continue</a:t>
            </a:r>
            <a:endParaRPr lang="fr-CH" sz="28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6" name="Grafik 15">
            <a:extLst>
              <a:ext uri="{FF2B5EF4-FFF2-40B4-BE49-F238E27FC236}">
                <a16:creationId xmlns:a16="http://schemas.microsoft.com/office/drawing/2014/main" id="{37B055FE-C47F-D8F8-627A-032FCF28F78D}"/>
              </a:ext>
            </a:extLst>
          </p:cNvPr>
          <p:cNvPicPr>
            <a:picLocks noChangeAspect="1"/>
          </p:cNvPicPr>
          <p:nvPr/>
        </p:nvPicPr>
        <p:blipFill>
          <a:blip r:embed="rId2"/>
          <a:stretch>
            <a:fillRect/>
          </a:stretch>
        </p:blipFill>
        <p:spPr>
          <a:xfrm>
            <a:off x="677863" y="3703638"/>
            <a:ext cx="1020762" cy="941387"/>
          </a:xfrm>
          <a:prstGeom prst="rect">
            <a:avLst/>
          </a:prstGeom>
          <a:effectLst>
            <a:outerShdw blurRad="50800" dist="38100" dir="18900000" algn="bl" rotWithShape="0">
              <a:prstClr val="black">
                <a:alpha val="40000"/>
              </a:prstClr>
            </a:outerShdw>
          </a:effectLst>
        </p:spPr>
      </p:pic>
      <p:sp>
        <p:nvSpPr>
          <p:cNvPr id="2" name="ZoneTexte 1">
            <a:extLst>
              <a:ext uri="{FF2B5EF4-FFF2-40B4-BE49-F238E27FC236}">
                <a16:creationId xmlns:a16="http://schemas.microsoft.com/office/drawing/2014/main" id="{420E7656-1D6A-047D-C138-7C4C29E45C2D}"/>
              </a:ext>
            </a:extLst>
          </p:cNvPr>
          <p:cNvSpPr txBox="1"/>
          <p:nvPr/>
        </p:nvSpPr>
        <p:spPr>
          <a:xfrm>
            <a:off x="2391407" y="3297168"/>
            <a:ext cx="6441443" cy="1754326"/>
          </a:xfrm>
          <a:prstGeom prst="rect">
            <a:avLst/>
          </a:prstGeom>
          <a:noFill/>
        </p:spPr>
        <p:txBody>
          <a:bodyPr wrap="none" rtlCol="0">
            <a:spAutoFit/>
          </a:bodyPr>
          <a:lstStyle/>
          <a:p>
            <a:r>
              <a:rPr lang="fr-CH"/>
              <a:t>Bien sûr, l'expérience est une condition préalable importante</a:t>
            </a:r>
          </a:p>
          <a:p>
            <a:r>
              <a:rPr lang="fr-CH"/>
              <a:t> pour mieux évaluer les différentes facettes des prestations. </a:t>
            </a:r>
          </a:p>
          <a:p>
            <a:r>
              <a:rPr lang="fr-CH"/>
              <a:t>Enfin, la capacité à se former en continu est également importante</a:t>
            </a:r>
          </a:p>
          <a:p>
            <a:r>
              <a:rPr lang="fr-CH"/>
              <a:t> pour rester à la pointe des dernières évolutions dans son domaine</a:t>
            </a:r>
          </a:p>
          <a:p>
            <a:r>
              <a:rPr lang="fr-CH"/>
              <a:t> de spécialité.</a:t>
            </a:r>
          </a:p>
          <a:p>
            <a:endParaRPr lang="fr-CH"/>
          </a:p>
        </p:txBody>
      </p:sp>
    </p:spTree>
    <p:extLst>
      <p:ext uri="{BB962C8B-B14F-4D97-AF65-F5344CB8AC3E}">
        <p14:creationId xmlns:p14="http://schemas.microsoft.com/office/powerpoint/2010/main" val="3712818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89C9-B8F5-273E-9E3A-DB439278EB19}"/>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317F835F-7BB6-4784-F686-68388B4B6B0C}"/>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1D74E418-D41F-A3DB-F64B-30C5F99206BE}"/>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36E5959B-C549-9A53-C97A-EF9C6CC52ECB}"/>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2BC231F9-E91A-81DE-8278-10EFE85EF5E0}"/>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260BAD9-9A31-23D8-284B-34059534C2A6}"/>
              </a:ext>
            </a:extLst>
          </p:cNvPr>
          <p:cNvSpPr>
            <a:spLocks noGrp="1"/>
          </p:cNvSpPr>
          <p:nvPr>
            <p:ph type="sldNum" sz="quarter" idx="4"/>
          </p:nvPr>
        </p:nvSpPr>
        <p:spPr/>
        <p:txBody>
          <a:bodyPr/>
          <a:lstStyle/>
          <a:p>
            <a:fld id="{9B27D4C7-81E0-421A-BC04-9E78EB3959F5}" type="slidenum">
              <a:rPr lang="fr-CH" noProof="0" smtClean="0"/>
              <a:pPr/>
              <a:t>37</a:t>
            </a:fld>
            <a:endParaRPr lang="fr-CH" noProof="0"/>
          </a:p>
        </p:txBody>
      </p:sp>
      <p:sp>
        <p:nvSpPr>
          <p:cNvPr id="9" name="Inhaltsplatzhalter 8">
            <a:extLst>
              <a:ext uri="{FF2B5EF4-FFF2-40B4-BE49-F238E27FC236}">
                <a16:creationId xmlns:a16="http://schemas.microsoft.com/office/drawing/2014/main" id="{2727CFCA-C651-B222-F16B-28F2B197D596}"/>
              </a:ext>
            </a:extLst>
          </p:cNvPr>
          <p:cNvSpPr txBox="1">
            <a:spLocks noGrp="1"/>
          </p:cNvSpPr>
          <p:nvPr>
            <p:ph idx="1"/>
          </p:nvPr>
        </p:nvSpPr>
        <p:spPr>
          <a:xfrm>
            <a:off x="396875" y="1491793"/>
            <a:ext cx="8350250" cy="535531"/>
          </a:xfrm>
          <a:prstGeom prst="rect">
            <a:avLst/>
          </a:prstGeom>
          <a:noFill/>
        </p:spPr>
        <p:txBody>
          <a:bodyPr>
            <a:spAutoFit/>
          </a:bodyPr>
          <a:lstStyle/>
          <a:p>
            <a:pPr marL="0" indent="0">
              <a:buNone/>
              <a:defRPr/>
            </a:pPr>
            <a:r>
              <a:rPr lang="fr-CH" sz="3200" b="1" noProof="0"/>
              <a:t>Important</a:t>
            </a:r>
            <a:endParaRPr lang="fr-CH" sz="3200" b="1" i="1" noProof="0">
              <a:latin typeface="+mn-lt"/>
              <a:cs typeface="+mn-cs"/>
            </a:endParaRPr>
          </a:p>
        </p:txBody>
      </p:sp>
      <p:sp>
        <p:nvSpPr>
          <p:cNvPr id="11" name="Textfeld 10">
            <a:extLst>
              <a:ext uri="{FF2B5EF4-FFF2-40B4-BE49-F238E27FC236}">
                <a16:creationId xmlns:a16="http://schemas.microsoft.com/office/drawing/2014/main" id="{304670CC-A5E2-7A00-4066-A94E29D27955}"/>
              </a:ext>
            </a:extLst>
          </p:cNvPr>
          <p:cNvSpPr txBox="1"/>
          <p:nvPr/>
        </p:nvSpPr>
        <p:spPr>
          <a:xfrm>
            <a:off x="1120042" y="3343995"/>
            <a:ext cx="2795587" cy="2246769"/>
          </a:xfrm>
          <a:prstGeom prst="rect">
            <a:avLst/>
          </a:prstGeom>
          <a:solidFill>
            <a:srgbClr val="FFF987"/>
          </a:solidFill>
          <a:ln w="57150">
            <a:solidFill>
              <a:schemeClr val="tx2"/>
            </a:solidFill>
          </a:ln>
        </p:spPr>
        <p:txBody>
          <a:bodyPr>
            <a:spAutoFit/>
          </a:bodyPr>
          <a:lstStyle/>
          <a:p>
            <a:pPr algn="ctr">
              <a:defRPr/>
            </a:pPr>
            <a:r>
              <a:rPr lang="fr-CH" sz="2800" noProof="0">
                <a:latin typeface="+mn-lt"/>
                <a:cs typeface="+mn-cs"/>
              </a:rPr>
              <a:t>«</a:t>
            </a:r>
            <a:r>
              <a:rPr lang="fr-CH" sz="2800" noProof="0"/>
              <a:t>Le succès est la somme de petits efforts qui se répètent jour après jour.</a:t>
            </a:r>
            <a:endParaRPr lang="fr-CH" sz="2800" noProof="0">
              <a:latin typeface="+mn-lt"/>
              <a:cs typeface="+mn-cs"/>
            </a:endParaRPr>
          </a:p>
        </p:txBody>
      </p:sp>
      <p:sp>
        <p:nvSpPr>
          <p:cNvPr id="12" name="Textfeld 11">
            <a:extLst>
              <a:ext uri="{FF2B5EF4-FFF2-40B4-BE49-F238E27FC236}">
                <a16:creationId xmlns:a16="http://schemas.microsoft.com/office/drawing/2014/main" id="{E6A90126-5A54-7BA7-7C94-49824364B359}"/>
              </a:ext>
            </a:extLst>
          </p:cNvPr>
          <p:cNvSpPr txBox="1"/>
          <p:nvPr/>
        </p:nvSpPr>
        <p:spPr>
          <a:xfrm>
            <a:off x="4933162" y="3176487"/>
            <a:ext cx="2795588" cy="2246769"/>
          </a:xfrm>
          <a:prstGeom prst="rect">
            <a:avLst/>
          </a:prstGeom>
          <a:solidFill>
            <a:schemeClr val="tx1"/>
          </a:solidFill>
          <a:ln w="76200">
            <a:solidFill>
              <a:schemeClr val="bg1">
                <a:lumMod val="95000"/>
              </a:schemeClr>
            </a:solidFill>
          </a:ln>
        </p:spPr>
        <p:txBody>
          <a:bodyPr>
            <a:spAutoFit/>
          </a:bodyPr>
          <a:lstStyle/>
          <a:p>
            <a:pPr algn="ctr">
              <a:defRPr/>
            </a:pPr>
            <a:r>
              <a:rPr lang="fr-CH" sz="2800" noProof="0">
                <a:solidFill>
                  <a:schemeClr val="bg1"/>
                </a:solidFill>
                <a:latin typeface="+mn-lt"/>
                <a:cs typeface="+mn-cs"/>
              </a:rPr>
              <a:t>«</a:t>
            </a:r>
            <a:r>
              <a:rPr lang="fr-CH" sz="2800" noProof="0">
                <a:solidFill>
                  <a:schemeClr val="bg1"/>
                </a:solidFill>
              </a:rPr>
              <a:t>Apprendre ne signifie pas seulement répéter, mais comprendre.</a:t>
            </a:r>
            <a:endParaRPr lang="fr-CH" sz="2800" noProof="0">
              <a:solidFill>
                <a:schemeClr val="bg1"/>
              </a:solidFill>
              <a:latin typeface="+mn-lt"/>
              <a:cs typeface="+mn-cs"/>
            </a:endParaRPr>
          </a:p>
        </p:txBody>
      </p:sp>
      <p:sp>
        <p:nvSpPr>
          <p:cNvPr id="2" name="ZoneTexte 1">
            <a:extLst>
              <a:ext uri="{FF2B5EF4-FFF2-40B4-BE49-F238E27FC236}">
                <a16:creationId xmlns:a16="http://schemas.microsoft.com/office/drawing/2014/main" id="{6A93B7B2-D0AC-11DC-DA01-097868257B69}"/>
              </a:ext>
            </a:extLst>
          </p:cNvPr>
          <p:cNvSpPr txBox="1"/>
          <p:nvPr/>
        </p:nvSpPr>
        <p:spPr>
          <a:xfrm>
            <a:off x="713707" y="1973217"/>
            <a:ext cx="8033418" cy="1200329"/>
          </a:xfrm>
          <a:prstGeom prst="rect">
            <a:avLst/>
          </a:prstGeom>
          <a:noFill/>
        </p:spPr>
        <p:txBody>
          <a:bodyPr wrap="none" rtlCol="0">
            <a:spAutoFit/>
          </a:bodyPr>
          <a:lstStyle/>
          <a:p>
            <a:r>
              <a:rPr lang="fr-CH"/>
              <a:t>Assumer la fonction de juge de performance implique de faire preuve d'initiative et </a:t>
            </a:r>
          </a:p>
          <a:p>
            <a:r>
              <a:rPr lang="fr-CH"/>
              <a:t>d'être proactif. C'est le facteur décisif pour participer activement à l</a:t>
            </a:r>
          </a:p>
          <a:p>
            <a:r>
              <a:rPr lang="fr-CH"/>
              <a:t>'élaboration de la formation</a:t>
            </a:r>
          </a:p>
          <a:p>
            <a:endParaRPr lang="fr-CH"/>
          </a:p>
        </p:txBody>
      </p:sp>
    </p:spTree>
    <p:extLst>
      <p:ext uri="{BB962C8B-B14F-4D97-AF65-F5344CB8AC3E}">
        <p14:creationId xmlns:p14="http://schemas.microsoft.com/office/powerpoint/2010/main" val="1282662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1D11-5D13-A27C-22EA-DE53BDC01E4F}"/>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5844F341-3DC5-4C4D-E1E1-7D9EF302E9CC}"/>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1AA9EE96-9CDF-66A5-A9EC-C44D1E7DDA25}"/>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930A10CF-D60E-EF64-B4CC-251A87EE54BE}"/>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F1748272-3CF8-0CBC-83C8-BD942074B4A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2DB32BD2-F3B8-8EEF-4371-D53E46D589AA}"/>
              </a:ext>
            </a:extLst>
          </p:cNvPr>
          <p:cNvSpPr>
            <a:spLocks noGrp="1"/>
          </p:cNvSpPr>
          <p:nvPr>
            <p:ph type="sldNum" sz="quarter" idx="4"/>
          </p:nvPr>
        </p:nvSpPr>
        <p:spPr/>
        <p:txBody>
          <a:bodyPr/>
          <a:lstStyle/>
          <a:p>
            <a:fld id="{9B27D4C7-81E0-421A-BC04-9E78EB3959F5}" type="slidenum">
              <a:rPr lang="fr-CH" noProof="0" smtClean="0"/>
              <a:pPr/>
              <a:t>38</a:t>
            </a:fld>
            <a:endParaRPr lang="fr-CH" noProof="0"/>
          </a:p>
        </p:txBody>
      </p:sp>
      <p:sp>
        <p:nvSpPr>
          <p:cNvPr id="13" name="Inhaltsplatzhalter 12">
            <a:extLst>
              <a:ext uri="{FF2B5EF4-FFF2-40B4-BE49-F238E27FC236}">
                <a16:creationId xmlns:a16="http://schemas.microsoft.com/office/drawing/2014/main" id="{3E457DD5-AF78-8ABA-2346-4FF53DB992A1}"/>
              </a:ext>
            </a:extLst>
          </p:cNvPr>
          <p:cNvSpPr txBox="1">
            <a:spLocks noGrp="1"/>
          </p:cNvSpPr>
          <p:nvPr>
            <p:ph idx="1"/>
          </p:nvPr>
        </p:nvSpPr>
        <p:spPr>
          <a:xfrm>
            <a:off x="396875" y="1571625"/>
            <a:ext cx="8350250" cy="535531"/>
          </a:xfrm>
          <a:prstGeom prst="rect">
            <a:avLst/>
          </a:prstGeom>
          <a:noFill/>
        </p:spPr>
        <p:txBody>
          <a:bodyPr>
            <a:spAutoFit/>
          </a:bodyPr>
          <a:lstStyle/>
          <a:p>
            <a:pPr marL="0" indent="0">
              <a:buNone/>
              <a:defRPr/>
            </a:pPr>
            <a:r>
              <a:rPr lang="fr-CH" sz="3200" b="1" noProof="0"/>
              <a:t>Comment et où pouvez-vous vous orienter ?</a:t>
            </a:r>
            <a:endParaRPr lang="fr-CH" sz="3200" b="1" noProof="0">
              <a:latin typeface="+mn-lt"/>
              <a:cs typeface="+mn-cs"/>
            </a:endParaRPr>
          </a:p>
        </p:txBody>
      </p:sp>
      <p:sp>
        <p:nvSpPr>
          <p:cNvPr id="14" name="Textfeld 21508">
            <a:extLst>
              <a:ext uri="{FF2B5EF4-FFF2-40B4-BE49-F238E27FC236}">
                <a16:creationId xmlns:a16="http://schemas.microsoft.com/office/drawing/2014/main" id="{FB09D668-811A-7A30-D760-0DB0E06F3A52}"/>
              </a:ext>
            </a:extLst>
          </p:cNvPr>
          <p:cNvSpPr txBox="1">
            <a:spLocks noChangeArrowheads="1"/>
          </p:cNvSpPr>
          <p:nvPr/>
        </p:nvSpPr>
        <p:spPr bwMode="auto">
          <a:xfrm>
            <a:off x="107950" y="2160588"/>
            <a:ext cx="8724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2400" noProof="0"/>
              <a:t>Il y a beaucoup d’informations concernant la formation des juges de performance :</a:t>
            </a:r>
            <a:endParaRPr lang="fr-CH" sz="2400" noProof="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5" name="Textfeld 2">
            <a:extLst>
              <a:ext uri="{FF2B5EF4-FFF2-40B4-BE49-F238E27FC236}">
                <a16:creationId xmlns:a16="http://schemas.microsoft.com/office/drawing/2014/main" id="{6E6EA01E-63E4-FB7C-4D07-F833083A972C}"/>
              </a:ext>
            </a:extLst>
          </p:cNvPr>
          <p:cNvSpPr txBox="1">
            <a:spLocks noChangeArrowheads="1"/>
          </p:cNvSpPr>
          <p:nvPr/>
        </p:nvSpPr>
        <p:spPr bwMode="auto">
          <a:xfrm>
            <a:off x="450850" y="3276600"/>
            <a:ext cx="605631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pPr>
            <a:r>
              <a:rPr lang="fr-CH" sz="2000"/>
              <a:t>CTUS </a:t>
            </a:r>
            <a:r>
              <a:rPr lang="fr-CH" sz="2000" noProof="0"/>
              <a:t>-Page d’accueil-GTJP
Règlement des juges (LR-O 21)
Fiche d’information « Carrière de juge de performance »
Concept de formation des juges de performance
Discussion avec les </a:t>
            </a:r>
            <a:r>
              <a:rPr lang="fr-CH" sz="2000"/>
              <a:t>JP</a:t>
            </a:r>
            <a:r>
              <a:rPr lang="fr-CH" sz="2000" noProof="0"/>
              <a:t>, tirer parti des opportunités
Contact point GTJP
Visiter l’information événements </a:t>
            </a:r>
            <a:r>
              <a:rPr lang="fr-CH" sz="2000"/>
              <a:t>CTUS</a:t>
            </a:r>
            <a:r>
              <a:rPr lang="fr-CH" sz="2000" noProof="0"/>
              <a:t>
Visite de juges - réunion informelle</a:t>
            </a:r>
          </a:p>
        </p:txBody>
      </p:sp>
      <p:sp>
        <p:nvSpPr>
          <p:cNvPr id="16" name="Pfeil: nach links, rechts und oben 15">
            <a:extLst>
              <a:ext uri="{FF2B5EF4-FFF2-40B4-BE49-F238E27FC236}">
                <a16:creationId xmlns:a16="http://schemas.microsoft.com/office/drawing/2014/main" id="{AC9B4377-2DC7-888C-E151-633BE5FF0CB1}"/>
              </a:ext>
            </a:extLst>
          </p:cNvPr>
          <p:cNvSpPr/>
          <p:nvPr/>
        </p:nvSpPr>
        <p:spPr>
          <a:xfrm>
            <a:off x="6457950" y="3313113"/>
            <a:ext cx="2133600" cy="2016125"/>
          </a:xfrm>
          <a:prstGeom prst="leftRightUpArrow">
            <a:avLst>
              <a:gd name="adj1" fmla="val 25000"/>
              <a:gd name="adj2" fmla="val 25000"/>
              <a:gd name="adj3" fmla="val 23459"/>
            </a:avLst>
          </a:prstGeom>
          <a:solidFill>
            <a:srgbClr val="FFF98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fr-CH" noProof="0"/>
          </a:p>
        </p:txBody>
      </p:sp>
      <p:sp>
        <p:nvSpPr>
          <p:cNvPr id="17" name="Textfeld 4">
            <a:extLst>
              <a:ext uri="{FF2B5EF4-FFF2-40B4-BE49-F238E27FC236}">
                <a16:creationId xmlns:a16="http://schemas.microsoft.com/office/drawing/2014/main" id="{B9AE90CF-E964-E1E4-7369-4A8F59C22EF4}"/>
              </a:ext>
            </a:extLst>
          </p:cNvPr>
          <p:cNvSpPr txBox="1">
            <a:spLocks noChangeArrowheads="1"/>
          </p:cNvSpPr>
          <p:nvPr/>
        </p:nvSpPr>
        <p:spPr bwMode="auto">
          <a:xfrm>
            <a:off x="7148513" y="3494088"/>
            <a:ext cx="7200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spcAft>
                <a:spcPts val="600"/>
              </a:spcAft>
              <a:buFontTx/>
              <a:buNone/>
            </a:pPr>
            <a:r>
              <a:rPr lang="fr-CH" sz="1600" b="1"/>
              <a:t>GTJP</a:t>
            </a:r>
            <a:endParaRPr lang="fr-CH" sz="1600" b="1" noProof="0"/>
          </a:p>
        </p:txBody>
      </p:sp>
      <p:sp>
        <p:nvSpPr>
          <p:cNvPr id="18" name="Textfeld 3">
            <a:extLst>
              <a:ext uri="{FF2B5EF4-FFF2-40B4-BE49-F238E27FC236}">
                <a16:creationId xmlns:a16="http://schemas.microsoft.com/office/drawing/2014/main" id="{E2F70CE8-61B4-6321-4498-D2AE94B71C2D}"/>
              </a:ext>
            </a:extLst>
          </p:cNvPr>
          <p:cNvSpPr txBox="1">
            <a:spLocks noChangeArrowheads="1"/>
          </p:cNvSpPr>
          <p:nvPr/>
        </p:nvSpPr>
        <p:spPr bwMode="auto">
          <a:xfrm>
            <a:off x="6635750" y="4578350"/>
            <a:ext cx="1518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spcAft>
                <a:spcPts val="600"/>
              </a:spcAft>
              <a:buFontTx/>
              <a:buNone/>
            </a:pPr>
            <a:r>
              <a:rPr lang="fr-CH" sz="2400" b="1"/>
              <a:t>Entretien</a:t>
            </a:r>
            <a:endParaRPr lang="fr-CH" sz="2400" b="1" noProof="0"/>
          </a:p>
        </p:txBody>
      </p:sp>
    </p:spTree>
    <p:extLst>
      <p:ext uri="{BB962C8B-B14F-4D97-AF65-F5344CB8AC3E}">
        <p14:creationId xmlns:p14="http://schemas.microsoft.com/office/powerpoint/2010/main" val="3103003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1879-8B34-4CE8-0D3C-1822EB34D58D}"/>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96DAAB3C-B498-5093-4041-5F1A2628EC32}"/>
              </a:ext>
            </a:extLst>
          </p:cNvPr>
          <p:cNvSpPr>
            <a:spLocks noGrp="1"/>
          </p:cNvSpPr>
          <p:nvPr>
            <p:ph type="subTitle" idx="13"/>
          </p:nvPr>
        </p:nvSpPr>
        <p:spPr/>
        <p:txBody>
          <a:bodyPr/>
          <a:lstStyle/>
          <a:p>
            <a:r>
              <a:rPr lang="fr-CH" noProof="0"/>
              <a:t>Nous faisons de la publicité</a:t>
            </a:r>
          </a:p>
        </p:txBody>
      </p:sp>
      <p:sp>
        <p:nvSpPr>
          <p:cNvPr id="4" name="Titel 3">
            <a:extLst>
              <a:ext uri="{FF2B5EF4-FFF2-40B4-BE49-F238E27FC236}">
                <a16:creationId xmlns:a16="http://schemas.microsoft.com/office/drawing/2014/main" id="{29ADBCD1-A02A-B9F9-CE0D-959E1E02C791}"/>
              </a:ext>
            </a:extLst>
          </p:cNvPr>
          <p:cNvSpPr>
            <a:spLocks noGrp="1"/>
          </p:cNvSpPr>
          <p:nvPr>
            <p:ph type="ctrTitle"/>
          </p:nvPr>
        </p:nvSpPr>
        <p:spPr/>
        <p:txBody>
          <a:bodyPr wrap="square">
            <a:normAutofit fontScale="90000"/>
          </a:bodyPr>
          <a:lstStyle/>
          <a:p>
            <a:r>
              <a:rPr lang="fr-CH" sz="2800" noProof="0"/>
              <a:t>7. Recrutement des juges de performance</a:t>
            </a:r>
          </a:p>
        </p:txBody>
      </p:sp>
      <p:sp>
        <p:nvSpPr>
          <p:cNvPr id="5" name="Datumsplatzhalter 4">
            <a:extLst>
              <a:ext uri="{FF2B5EF4-FFF2-40B4-BE49-F238E27FC236}">
                <a16:creationId xmlns:a16="http://schemas.microsoft.com/office/drawing/2014/main" id="{02FAD0D0-44D8-1627-E305-B759FD885F2A}"/>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530C46FF-DB86-82A8-F314-DC08D4B70AC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6185E721-05CB-E409-AC2D-46AFD42CD117}"/>
              </a:ext>
            </a:extLst>
          </p:cNvPr>
          <p:cNvSpPr>
            <a:spLocks noGrp="1"/>
          </p:cNvSpPr>
          <p:nvPr>
            <p:ph type="sldNum" sz="quarter" idx="4"/>
          </p:nvPr>
        </p:nvSpPr>
        <p:spPr/>
        <p:txBody>
          <a:bodyPr/>
          <a:lstStyle/>
          <a:p>
            <a:fld id="{9B27D4C7-81E0-421A-BC04-9E78EB3959F5}" type="slidenum">
              <a:rPr lang="fr-CH" noProof="0" smtClean="0"/>
              <a:pPr/>
              <a:t>39</a:t>
            </a:fld>
            <a:endParaRPr lang="fr-CH" noProof="0"/>
          </a:p>
        </p:txBody>
      </p:sp>
      <p:sp>
        <p:nvSpPr>
          <p:cNvPr id="9" name="Inhaltsplatzhalter 8">
            <a:extLst>
              <a:ext uri="{FF2B5EF4-FFF2-40B4-BE49-F238E27FC236}">
                <a16:creationId xmlns:a16="http://schemas.microsoft.com/office/drawing/2014/main" id="{40D930BD-B676-492F-B08B-957C3D256694}"/>
              </a:ext>
            </a:extLst>
          </p:cNvPr>
          <p:cNvSpPr txBox="1">
            <a:spLocks noGrp="1"/>
          </p:cNvSpPr>
          <p:nvPr>
            <p:ph idx="1"/>
          </p:nvPr>
        </p:nvSpPr>
        <p:spPr>
          <a:xfrm>
            <a:off x="396875" y="1571625"/>
            <a:ext cx="4986622" cy="535531"/>
          </a:xfrm>
          <a:prstGeom prst="rect">
            <a:avLst/>
          </a:prstGeom>
          <a:noFill/>
        </p:spPr>
        <p:txBody>
          <a:bodyPr wrap="none">
            <a:spAutoFit/>
          </a:bodyPr>
          <a:lstStyle/>
          <a:p>
            <a:pPr>
              <a:defRPr/>
            </a:pPr>
            <a:r>
              <a:rPr lang="fr-CH" sz="3200" b="1" noProof="0"/>
              <a:t>Intéressé?</a:t>
            </a:r>
            <a:r>
              <a:rPr lang="fr-CH" sz="3200" b="1" i="1" noProof="0"/>
              <a:t>  </a:t>
            </a:r>
            <a:r>
              <a:rPr lang="fr-CH" sz="3200" b="1" i="1" noProof="0">
                <a:highlight>
                  <a:srgbClr val="FFFF00"/>
                </a:highlight>
              </a:rPr>
              <a:t>S’enregistrer....</a:t>
            </a:r>
            <a:endParaRPr lang="fr-CH" sz="3200" b="1" i="1" noProof="0">
              <a:highlight>
                <a:srgbClr val="FFFF00"/>
              </a:highlight>
              <a:latin typeface="+mn-lt"/>
              <a:cs typeface="+mn-cs"/>
            </a:endParaRPr>
          </a:p>
        </p:txBody>
      </p:sp>
      <p:pic>
        <p:nvPicPr>
          <p:cNvPr id="10" name="Grafik 9">
            <a:extLst>
              <a:ext uri="{FF2B5EF4-FFF2-40B4-BE49-F238E27FC236}">
                <a16:creationId xmlns:a16="http://schemas.microsoft.com/office/drawing/2014/main" id="{1F1D0EDB-4C57-CED8-0CDE-7989A5EC0622}"/>
              </a:ext>
            </a:extLst>
          </p:cNvPr>
          <p:cNvPicPr>
            <a:picLocks noChangeAspect="1"/>
          </p:cNvPicPr>
          <p:nvPr/>
        </p:nvPicPr>
        <p:blipFill>
          <a:blip r:embed="rId2"/>
          <a:stretch>
            <a:fillRect/>
          </a:stretch>
        </p:blipFill>
        <p:spPr>
          <a:xfrm>
            <a:off x="683568" y="2354163"/>
            <a:ext cx="2920862" cy="19094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8563939A-4165-5F03-7A4F-5208095FAB1F}"/>
              </a:ext>
            </a:extLst>
          </p:cNvPr>
          <p:cNvSpPr txBox="1"/>
          <p:nvPr/>
        </p:nvSpPr>
        <p:spPr>
          <a:xfrm>
            <a:off x="4165600" y="2684463"/>
            <a:ext cx="3383298" cy="584775"/>
          </a:xfrm>
          <a:prstGeom prst="rect">
            <a:avLst/>
          </a:prstGeom>
          <a:noFill/>
        </p:spPr>
        <p:txBody>
          <a:bodyPr wrap="none">
            <a:spAutoFit/>
          </a:bodyPr>
          <a:lstStyle/>
          <a:p>
            <a:pPr>
              <a:defRPr/>
            </a:pPr>
            <a:r>
              <a:rPr lang="fr-CH" sz="3200" b="1" noProof="0"/>
              <a:t>Contact point </a:t>
            </a:r>
            <a:r>
              <a:rPr lang="fr-CH" sz="3200" b="1"/>
              <a:t>GTJP</a:t>
            </a:r>
            <a:endParaRPr lang="fr-CH" sz="3200" b="1" noProof="0">
              <a:latin typeface="+mn-lt"/>
              <a:cs typeface="+mn-cs"/>
            </a:endParaRPr>
          </a:p>
        </p:txBody>
      </p:sp>
      <p:sp>
        <p:nvSpPr>
          <p:cNvPr id="12" name="Textfeld 4">
            <a:extLst>
              <a:ext uri="{FF2B5EF4-FFF2-40B4-BE49-F238E27FC236}">
                <a16:creationId xmlns:a16="http://schemas.microsoft.com/office/drawing/2014/main" id="{0807C173-109A-8EEF-AB5F-3A459B4D2E7C}"/>
              </a:ext>
            </a:extLst>
          </p:cNvPr>
          <p:cNvSpPr txBox="1">
            <a:spLocks noChangeArrowheads="1"/>
          </p:cNvSpPr>
          <p:nvPr/>
        </p:nvSpPr>
        <p:spPr bwMode="auto">
          <a:xfrm>
            <a:off x="4572000" y="3308350"/>
            <a:ext cx="341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CH" sz="3600" b="1" noProof="0" dirty="0">
                <a:solidFill>
                  <a:srgbClr val="0070C0"/>
                </a:solidFill>
                <a:hlinkClick r:id="rId3"/>
              </a:rPr>
              <a:t>aklr@tkgs.ch</a:t>
            </a:r>
            <a:endParaRPr lang="fr-CH" sz="3600" b="1" noProof="0" dirty="0">
              <a:solidFill>
                <a:srgbClr val="0070C0"/>
              </a:solidFill>
            </a:endParaRPr>
          </a:p>
        </p:txBody>
      </p:sp>
      <p:sp>
        <p:nvSpPr>
          <p:cNvPr id="2" name="ZoneTexte 1">
            <a:extLst>
              <a:ext uri="{FF2B5EF4-FFF2-40B4-BE49-F238E27FC236}">
                <a16:creationId xmlns:a16="http://schemas.microsoft.com/office/drawing/2014/main" id="{4FBC9FE3-A494-84E2-BBF8-F674822485BE}"/>
              </a:ext>
            </a:extLst>
          </p:cNvPr>
          <p:cNvSpPr txBox="1"/>
          <p:nvPr/>
        </p:nvSpPr>
        <p:spPr>
          <a:xfrm>
            <a:off x="2373706" y="5059750"/>
            <a:ext cx="4396588" cy="769441"/>
          </a:xfrm>
          <a:prstGeom prst="rect">
            <a:avLst/>
          </a:prstGeom>
          <a:solidFill>
            <a:srgbClr val="92D050"/>
          </a:solidFill>
        </p:spPr>
        <p:txBody>
          <a:bodyPr wrap="none" rtlCol="0">
            <a:spAutoFit/>
          </a:bodyPr>
          <a:lstStyle/>
          <a:p>
            <a:r>
              <a:rPr lang="fr-CH" sz="4400" dirty="0"/>
              <a:t>MERCI BEAUCOUP</a:t>
            </a:r>
          </a:p>
        </p:txBody>
      </p:sp>
    </p:spTree>
    <p:extLst>
      <p:ext uri="{BB962C8B-B14F-4D97-AF65-F5344CB8AC3E}">
        <p14:creationId xmlns:p14="http://schemas.microsoft.com/office/powerpoint/2010/main" val="267538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Nouvelle page d’accueil de la CTUS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Nouveau programme des concours</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a:t>
            </a:fld>
            <a:endParaRPr lang="fr-CH" noProof="0"/>
          </a:p>
        </p:txBody>
      </p:sp>
      <p:pic>
        <p:nvPicPr>
          <p:cNvPr id="8" name="Inhaltsplatzhalter 7">
            <a:extLst>
              <a:ext uri="{FF2B5EF4-FFF2-40B4-BE49-F238E27FC236}">
                <a16:creationId xmlns:a16="http://schemas.microsoft.com/office/drawing/2014/main" id="{227725EB-E794-F143-A293-7957816E8BFD}"/>
              </a:ext>
            </a:extLst>
          </p:cNvPr>
          <p:cNvPicPr>
            <a:picLocks noGrp="1" noChangeAspect="1"/>
          </p:cNvPicPr>
          <p:nvPr>
            <p:ph idx="1"/>
          </p:nvPr>
        </p:nvPicPr>
        <p:blipFill>
          <a:blip r:embed="rId2"/>
          <a:stretch>
            <a:fillRect/>
          </a:stretch>
        </p:blipFill>
        <p:spPr>
          <a:xfrm>
            <a:off x="694636" y="1894788"/>
            <a:ext cx="7754728" cy="3807612"/>
          </a:xfrm>
          <a:prstGeom prst="rect">
            <a:avLst/>
          </a:prstGeom>
        </p:spPr>
      </p:pic>
    </p:spTree>
    <p:extLst>
      <p:ext uri="{BB962C8B-B14F-4D97-AF65-F5344CB8AC3E}">
        <p14:creationId xmlns:p14="http://schemas.microsoft.com/office/powerpoint/2010/main" val="936736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a:xfrm>
            <a:off x="396237" y="1472520"/>
            <a:ext cx="8351519" cy="1139193"/>
          </a:xfrm>
        </p:spPr>
        <p:txBody>
          <a:bodyPr/>
          <a:lstStyle/>
          <a:p>
            <a:r>
              <a:rPr lang="fr-CH" noProof="0" dirty="0"/>
              <a:t>Nombre de réponses : 375</a:t>
            </a:r>
          </a:p>
          <a:p>
            <a:r>
              <a:rPr lang="fr-CH" noProof="0" dirty="0"/>
              <a:t>Répartition des retours d’expérience par discipline :</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dirty="0"/>
              <a:t>Généralités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dirty="0"/>
              <a:t>8. Évaluation du sondage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endParaRPr lang="fr-CH" noProof="0"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endParaRPr lang="fr-CH" noProof="0"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40</a:t>
            </a:fld>
            <a:endParaRPr lang="fr-CH" noProof="0"/>
          </a:p>
        </p:txBody>
      </p:sp>
      <p:graphicFrame>
        <p:nvGraphicFramePr>
          <p:cNvPr id="10" name="Chart 9">
            <a:extLst>
              <a:ext uri="{FF2B5EF4-FFF2-40B4-BE49-F238E27FC236}">
                <a16:creationId xmlns:a16="http://schemas.microsoft.com/office/drawing/2014/main" id="{2FBAE741-330E-435E-745E-F71CFEDEEAAD}"/>
              </a:ext>
            </a:extLst>
          </p:cNvPr>
          <p:cNvGraphicFramePr/>
          <p:nvPr>
            <p:extLst>
              <p:ext uri="{D42A27DB-BD31-4B8C-83A1-F6EECF244321}">
                <p14:modId xmlns:p14="http://schemas.microsoft.com/office/powerpoint/2010/main" val="3869457573"/>
              </p:ext>
            </p:extLst>
          </p:nvPr>
        </p:nvGraphicFramePr>
        <p:xfrm>
          <a:off x="1669394" y="2573451"/>
          <a:ext cx="5805207" cy="3957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3274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fr-CH" noProof="0"/>
              <a:t>Situation de formation</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Généralités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41</a:t>
            </a:fld>
            <a:endParaRPr lang="fr-CH" noProof="0"/>
          </a:p>
        </p:txBody>
      </p:sp>
      <p:graphicFrame>
        <p:nvGraphicFramePr>
          <p:cNvPr id="8" name="Chart 7">
            <a:extLst>
              <a:ext uri="{FF2B5EF4-FFF2-40B4-BE49-F238E27FC236}">
                <a16:creationId xmlns:a16="http://schemas.microsoft.com/office/drawing/2014/main" id="{2B9229A3-45E6-A1FD-20AD-999E3A3F36E6}"/>
              </a:ext>
            </a:extLst>
          </p:cNvPr>
          <p:cNvGraphicFramePr/>
          <p:nvPr>
            <p:extLst>
              <p:ext uri="{D42A27DB-BD31-4B8C-83A1-F6EECF244321}">
                <p14:modId xmlns:p14="http://schemas.microsoft.com/office/powerpoint/2010/main" val="2262567316"/>
              </p:ext>
            </p:extLst>
          </p:nvPr>
        </p:nvGraphicFramePr>
        <p:xfrm>
          <a:off x="1362492" y="2045860"/>
          <a:ext cx="6419011" cy="4402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9704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a:xfrm>
            <a:off x="1681770" y="1571350"/>
            <a:ext cx="7065988" cy="4877075"/>
          </a:xfrm>
        </p:spPr>
        <p:txBody>
          <a:bodyPr/>
          <a:lstStyle/>
          <a:p>
            <a:r>
              <a:rPr lang="fr-CH" noProof="0"/>
              <a:t>Quelle est la raison pour laquelle vous participez à des </a:t>
            </a:r>
            <a:r>
              <a:rPr lang="fr-CH"/>
              <a:t>concours</a:t>
            </a:r>
            <a:r>
              <a:rPr lang="fr-CH" noProof="0"/>
              <a:t> avec votre chien ?</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Généralités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42</a:t>
            </a:fld>
            <a:endParaRPr lang="fr-CH" noProof="0"/>
          </a:p>
        </p:txBody>
      </p:sp>
      <p:graphicFrame>
        <p:nvGraphicFramePr>
          <p:cNvPr id="8" name="Diagramm 7">
            <a:extLst>
              <a:ext uri="{FF2B5EF4-FFF2-40B4-BE49-F238E27FC236}">
                <a16:creationId xmlns:a16="http://schemas.microsoft.com/office/drawing/2014/main" id="{FF34D24B-8495-6435-9CA3-E87A64136045}"/>
              </a:ext>
            </a:extLst>
          </p:cNvPr>
          <p:cNvGraphicFramePr/>
          <p:nvPr>
            <p:extLst>
              <p:ext uri="{D42A27DB-BD31-4B8C-83A1-F6EECF244321}">
                <p14:modId xmlns:p14="http://schemas.microsoft.com/office/powerpoint/2010/main" val="1096941907"/>
              </p:ext>
            </p:extLst>
          </p:nvPr>
        </p:nvGraphicFramePr>
        <p:xfrm>
          <a:off x="1751000" y="2478338"/>
          <a:ext cx="7124807" cy="4030613"/>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4C788B1E-B487-D8F7-93C3-54A2A967B6D8}"/>
              </a:ext>
            </a:extLst>
          </p:cNvPr>
          <p:cNvSpPr txBox="1"/>
          <p:nvPr/>
        </p:nvSpPr>
        <p:spPr>
          <a:xfrm>
            <a:off x="304040" y="2967335"/>
            <a:ext cx="1308500" cy="461665"/>
          </a:xfrm>
          <a:prstGeom prst="rect">
            <a:avLst/>
          </a:prstGeom>
          <a:noFill/>
        </p:spPr>
        <p:txBody>
          <a:bodyPr wrap="none" rtlCol="0">
            <a:spAutoFit/>
          </a:bodyPr>
          <a:lstStyle/>
          <a:p>
            <a:r>
              <a:rPr lang="fr-CH" sz="1200"/>
              <a:t>Travailler dans un </a:t>
            </a:r>
            <a:br>
              <a:rPr lang="fr-CH" sz="1200"/>
            </a:br>
            <a:r>
              <a:rPr lang="fr-CH" sz="1200"/>
              <a:t>but précis</a:t>
            </a:r>
          </a:p>
        </p:txBody>
      </p:sp>
      <p:sp>
        <p:nvSpPr>
          <p:cNvPr id="10" name="ZoneTexte 9">
            <a:extLst>
              <a:ext uri="{FF2B5EF4-FFF2-40B4-BE49-F238E27FC236}">
                <a16:creationId xmlns:a16="http://schemas.microsoft.com/office/drawing/2014/main" id="{EE0762E3-A1F4-22A5-7939-45EE329EA942}"/>
              </a:ext>
            </a:extLst>
          </p:cNvPr>
          <p:cNvSpPr txBox="1"/>
          <p:nvPr/>
        </p:nvSpPr>
        <p:spPr>
          <a:xfrm>
            <a:off x="203160" y="3732888"/>
            <a:ext cx="1478610" cy="276999"/>
          </a:xfrm>
          <a:prstGeom prst="rect">
            <a:avLst/>
          </a:prstGeom>
          <a:noFill/>
        </p:spPr>
        <p:txBody>
          <a:bodyPr wrap="none" rtlCol="0">
            <a:spAutoFit/>
          </a:bodyPr>
          <a:lstStyle/>
          <a:p>
            <a:r>
              <a:rPr lang="fr-CH" sz="1200"/>
              <a:t>Plaisir au sport canin</a:t>
            </a:r>
          </a:p>
        </p:txBody>
      </p:sp>
      <p:sp>
        <p:nvSpPr>
          <p:cNvPr id="12" name="ZoneTexte 11">
            <a:extLst>
              <a:ext uri="{FF2B5EF4-FFF2-40B4-BE49-F238E27FC236}">
                <a16:creationId xmlns:a16="http://schemas.microsoft.com/office/drawing/2014/main" id="{3E459AA6-9736-6B68-9952-3F9E0B333C70}"/>
              </a:ext>
            </a:extLst>
          </p:cNvPr>
          <p:cNvSpPr txBox="1"/>
          <p:nvPr/>
        </p:nvSpPr>
        <p:spPr>
          <a:xfrm>
            <a:off x="396239" y="4707924"/>
            <a:ext cx="604653" cy="276999"/>
          </a:xfrm>
          <a:prstGeom prst="rect">
            <a:avLst/>
          </a:prstGeom>
          <a:noFill/>
        </p:spPr>
        <p:txBody>
          <a:bodyPr wrap="none" rtlCol="0">
            <a:spAutoFit/>
          </a:bodyPr>
          <a:lstStyle/>
          <a:p>
            <a:r>
              <a:rPr lang="fr-CH" sz="1200"/>
              <a:t>Succès</a:t>
            </a:r>
          </a:p>
        </p:txBody>
      </p:sp>
      <p:sp>
        <p:nvSpPr>
          <p:cNvPr id="13" name="ZoneTexte 12">
            <a:extLst>
              <a:ext uri="{FF2B5EF4-FFF2-40B4-BE49-F238E27FC236}">
                <a16:creationId xmlns:a16="http://schemas.microsoft.com/office/drawing/2014/main" id="{EB5E9F9F-0488-9DD5-E884-BEB46B7C6D92}"/>
              </a:ext>
            </a:extLst>
          </p:cNvPr>
          <p:cNvSpPr txBox="1"/>
          <p:nvPr/>
        </p:nvSpPr>
        <p:spPr>
          <a:xfrm>
            <a:off x="223858" y="5682960"/>
            <a:ext cx="1468864" cy="276999"/>
          </a:xfrm>
          <a:prstGeom prst="rect">
            <a:avLst/>
          </a:prstGeom>
          <a:noFill/>
        </p:spPr>
        <p:txBody>
          <a:bodyPr wrap="none" rtlCol="0">
            <a:spAutoFit/>
          </a:bodyPr>
          <a:lstStyle/>
          <a:p>
            <a:r>
              <a:rPr lang="fr-CH" sz="1200"/>
              <a:t>Occupation du chien</a:t>
            </a:r>
          </a:p>
        </p:txBody>
      </p:sp>
    </p:spTree>
    <p:extLst>
      <p:ext uri="{BB962C8B-B14F-4D97-AF65-F5344CB8AC3E}">
        <p14:creationId xmlns:p14="http://schemas.microsoft.com/office/powerpoint/2010/main" val="1097933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30FB-DC43-82FE-DC0A-094ADFF1449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4E2AAD-A606-B8CA-39FE-2874C7849791}"/>
              </a:ext>
            </a:extLst>
          </p:cNvPr>
          <p:cNvSpPr>
            <a:spLocks noGrp="1"/>
          </p:cNvSpPr>
          <p:nvPr>
            <p:ph idx="1"/>
          </p:nvPr>
        </p:nvSpPr>
        <p:spPr>
          <a:xfrm>
            <a:off x="2665698" y="1255923"/>
            <a:ext cx="6088811" cy="5115301"/>
          </a:xfrm>
        </p:spPr>
        <p:txBody>
          <a:bodyPr/>
          <a:lstStyle/>
          <a:p>
            <a:r>
              <a:rPr lang="fr-CH" noProof="0"/>
              <a:t>Quelle est la raison pour laquelle vous ne participez pas à des concours avec votre chien ?</a:t>
            </a:r>
          </a:p>
        </p:txBody>
      </p:sp>
      <p:sp>
        <p:nvSpPr>
          <p:cNvPr id="3" name="Untertitel 2">
            <a:extLst>
              <a:ext uri="{FF2B5EF4-FFF2-40B4-BE49-F238E27FC236}">
                <a16:creationId xmlns:a16="http://schemas.microsoft.com/office/drawing/2014/main" id="{62C0A1C0-5F62-A935-4AD5-F91B20B4720D}"/>
              </a:ext>
            </a:extLst>
          </p:cNvPr>
          <p:cNvSpPr>
            <a:spLocks noGrp="1"/>
          </p:cNvSpPr>
          <p:nvPr>
            <p:ph type="subTitle" idx="13"/>
          </p:nvPr>
        </p:nvSpPr>
        <p:spPr>
          <a:xfrm>
            <a:off x="396240" y="979974"/>
            <a:ext cx="2688483" cy="453648"/>
          </a:xfrm>
        </p:spPr>
        <p:txBody>
          <a:bodyPr/>
          <a:lstStyle/>
          <a:p>
            <a:r>
              <a:rPr lang="fr-CH" noProof="0"/>
              <a:t>Généralités</a:t>
            </a:r>
          </a:p>
        </p:txBody>
      </p:sp>
      <p:sp>
        <p:nvSpPr>
          <p:cNvPr id="4" name="Titel 3">
            <a:extLst>
              <a:ext uri="{FF2B5EF4-FFF2-40B4-BE49-F238E27FC236}">
                <a16:creationId xmlns:a16="http://schemas.microsoft.com/office/drawing/2014/main" id="{9E04D646-CD7E-C907-CA90-DA0BC8A17C9E}"/>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18FCDB7A-63BC-AED6-CCC5-A842D8B7DF23}"/>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041ED5D4-0716-2EBD-448B-7D5B531EEFEC}"/>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14B4885C-C62A-291A-B614-93797CA7E070}"/>
              </a:ext>
            </a:extLst>
          </p:cNvPr>
          <p:cNvSpPr>
            <a:spLocks noGrp="1"/>
          </p:cNvSpPr>
          <p:nvPr>
            <p:ph type="sldNum" sz="quarter" idx="4"/>
          </p:nvPr>
        </p:nvSpPr>
        <p:spPr/>
        <p:txBody>
          <a:bodyPr/>
          <a:lstStyle/>
          <a:p>
            <a:fld id="{9B27D4C7-81E0-421A-BC04-9E78EB3959F5}" type="slidenum">
              <a:rPr lang="fr-CH" noProof="0" smtClean="0"/>
              <a:pPr/>
              <a:t>43</a:t>
            </a:fld>
            <a:endParaRPr lang="fr-CH" noProof="0"/>
          </a:p>
        </p:txBody>
      </p:sp>
      <p:graphicFrame>
        <p:nvGraphicFramePr>
          <p:cNvPr id="8" name="Diagramm 7">
            <a:extLst>
              <a:ext uri="{FF2B5EF4-FFF2-40B4-BE49-F238E27FC236}">
                <a16:creationId xmlns:a16="http://schemas.microsoft.com/office/drawing/2014/main" id="{D13C9772-215F-A221-44AC-55149DE707EB}"/>
              </a:ext>
            </a:extLst>
          </p:cNvPr>
          <p:cNvGraphicFramePr/>
          <p:nvPr>
            <p:extLst>
              <p:ext uri="{D42A27DB-BD31-4B8C-83A1-F6EECF244321}">
                <p14:modId xmlns:p14="http://schemas.microsoft.com/office/powerpoint/2010/main" val="642765664"/>
              </p:ext>
            </p:extLst>
          </p:nvPr>
        </p:nvGraphicFramePr>
        <p:xfrm>
          <a:off x="2717209" y="2401138"/>
          <a:ext cx="6195437" cy="4030613"/>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6B002E3F-1902-8441-C146-7442CEE6C694}"/>
              </a:ext>
            </a:extLst>
          </p:cNvPr>
          <p:cNvSpPr txBox="1"/>
          <p:nvPr/>
        </p:nvSpPr>
        <p:spPr>
          <a:xfrm>
            <a:off x="209320" y="2809301"/>
            <a:ext cx="2456378" cy="276999"/>
          </a:xfrm>
          <a:prstGeom prst="rect">
            <a:avLst/>
          </a:prstGeom>
          <a:noFill/>
        </p:spPr>
        <p:txBody>
          <a:bodyPr wrap="none" rtlCol="0">
            <a:spAutoFit/>
          </a:bodyPr>
          <a:lstStyle/>
          <a:p>
            <a:r>
              <a:rPr lang="fr-CH" sz="1200"/>
              <a:t>Pas de livret travail/pas dans un club</a:t>
            </a:r>
          </a:p>
        </p:txBody>
      </p:sp>
      <p:sp>
        <p:nvSpPr>
          <p:cNvPr id="10" name="ZoneTexte 9">
            <a:extLst>
              <a:ext uri="{FF2B5EF4-FFF2-40B4-BE49-F238E27FC236}">
                <a16:creationId xmlns:a16="http://schemas.microsoft.com/office/drawing/2014/main" id="{48D42F30-50AD-943F-3A07-2A212FFD5252}"/>
              </a:ext>
            </a:extLst>
          </p:cNvPr>
          <p:cNvSpPr txBox="1"/>
          <p:nvPr/>
        </p:nvSpPr>
        <p:spPr>
          <a:xfrm>
            <a:off x="209320" y="3429000"/>
            <a:ext cx="2297296" cy="276999"/>
          </a:xfrm>
          <a:prstGeom prst="rect">
            <a:avLst/>
          </a:prstGeom>
          <a:noFill/>
        </p:spPr>
        <p:txBody>
          <a:bodyPr wrap="none" rtlCol="0">
            <a:spAutoFit/>
          </a:bodyPr>
          <a:lstStyle/>
          <a:p>
            <a:r>
              <a:rPr lang="fr-CH" sz="1200"/>
              <a:t>Mauvaise expérience en concours</a:t>
            </a:r>
          </a:p>
        </p:txBody>
      </p:sp>
      <p:sp>
        <p:nvSpPr>
          <p:cNvPr id="11" name="ZoneTexte 10">
            <a:extLst>
              <a:ext uri="{FF2B5EF4-FFF2-40B4-BE49-F238E27FC236}">
                <a16:creationId xmlns:a16="http://schemas.microsoft.com/office/drawing/2014/main" id="{E56D9077-49C2-24E2-AFE6-30D703F4E864}"/>
              </a:ext>
            </a:extLst>
          </p:cNvPr>
          <p:cNvSpPr txBox="1"/>
          <p:nvPr/>
        </p:nvSpPr>
        <p:spPr>
          <a:xfrm>
            <a:off x="283396" y="4112435"/>
            <a:ext cx="1457269" cy="276999"/>
          </a:xfrm>
          <a:prstGeom prst="rect">
            <a:avLst/>
          </a:prstGeom>
          <a:noFill/>
        </p:spPr>
        <p:txBody>
          <a:bodyPr wrap="square" rtlCol="0">
            <a:spAutoFit/>
          </a:bodyPr>
          <a:lstStyle/>
          <a:p>
            <a:r>
              <a:rPr lang="fr-CH" sz="1200"/>
              <a:t>Pas de temps</a:t>
            </a:r>
          </a:p>
        </p:txBody>
      </p:sp>
      <p:sp>
        <p:nvSpPr>
          <p:cNvPr id="12" name="ZoneTexte 11">
            <a:extLst>
              <a:ext uri="{FF2B5EF4-FFF2-40B4-BE49-F238E27FC236}">
                <a16:creationId xmlns:a16="http://schemas.microsoft.com/office/drawing/2014/main" id="{6D9C4D10-6345-77E5-1761-4C7C4E3339F1}"/>
              </a:ext>
            </a:extLst>
          </p:cNvPr>
          <p:cNvSpPr txBox="1"/>
          <p:nvPr/>
        </p:nvSpPr>
        <p:spPr>
          <a:xfrm>
            <a:off x="209320" y="4786958"/>
            <a:ext cx="2117125" cy="461665"/>
          </a:xfrm>
          <a:prstGeom prst="rect">
            <a:avLst/>
          </a:prstGeom>
          <a:noFill/>
        </p:spPr>
        <p:txBody>
          <a:bodyPr wrap="square" rtlCol="0">
            <a:spAutoFit/>
          </a:bodyPr>
          <a:lstStyle/>
          <a:p>
            <a:r>
              <a:rPr lang="fr-CH" sz="1200"/>
              <a:t>Manque de connaissance/de savoir</a:t>
            </a:r>
          </a:p>
        </p:txBody>
      </p:sp>
      <p:sp>
        <p:nvSpPr>
          <p:cNvPr id="13" name="ZoneTexte 12">
            <a:extLst>
              <a:ext uri="{FF2B5EF4-FFF2-40B4-BE49-F238E27FC236}">
                <a16:creationId xmlns:a16="http://schemas.microsoft.com/office/drawing/2014/main" id="{BCDB8518-EBBD-CB27-10FA-C87FCCEA4010}"/>
              </a:ext>
            </a:extLst>
          </p:cNvPr>
          <p:cNvSpPr txBox="1"/>
          <p:nvPr/>
        </p:nvSpPr>
        <p:spPr>
          <a:xfrm>
            <a:off x="370362" y="5775007"/>
            <a:ext cx="773738" cy="276999"/>
          </a:xfrm>
          <a:prstGeom prst="rect">
            <a:avLst/>
          </a:prstGeom>
          <a:noFill/>
        </p:spPr>
        <p:txBody>
          <a:bodyPr wrap="none" rtlCol="0">
            <a:spAutoFit/>
          </a:bodyPr>
          <a:lstStyle/>
          <a:p>
            <a:r>
              <a:rPr lang="fr-CH" sz="1200"/>
              <a:t>Trop cher</a:t>
            </a:r>
          </a:p>
        </p:txBody>
      </p:sp>
    </p:spTree>
    <p:extLst>
      <p:ext uri="{BB962C8B-B14F-4D97-AF65-F5344CB8AC3E}">
        <p14:creationId xmlns:p14="http://schemas.microsoft.com/office/powerpoint/2010/main" val="4023685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5931-4436-6230-1000-A300697CD10F}"/>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D8B293-D148-E37D-0003-8CDF29F1D13C}"/>
              </a:ext>
            </a:extLst>
          </p:cNvPr>
          <p:cNvSpPr>
            <a:spLocks noGrp="1"/>
          </p:cNvSpPr>
          <p:nvPr>
            <p:ph idx="1"/>
          </p:nvPr>
        </p:nvSpPr>
        <p:spPr/>
        <p:txBody>
          <a:bodyPr/>
          <a:lstStyle/>
          <a:p>
            <a:r>
              <a:rPr lang="fr-CH" noProof="0"/>
              <a:t>Vœux concernant les </a:t>
            </a:r>
            <a:r>
              <a:rPr lang="fr-CH"/>
              <a:t>concours</a:t>
            </a:r>
            <a:endParaRPr lang="fr-CH" noProof="0"/>
          </a:p>
        </p:txBody>
      </p:sp>
      <p:sp>
        <p:nvSpPr>
          <p:cNvPr id="3" name="Untertitel 2">
            <a:extLst>
              <a:ext uri="{FF2B5EF4-FFF2-40B4-BE49-F238E27FC236}">
                <a16:creationId xmlns:a16="http://schemas.microsoft.com/office/drawing/2014/main" id="{98E0B878-4402-EC7B-1889-CE941F9A559C}"/>
              </a:ext>
            </a:extLst>
          </p:cNvPr>
          <p:cNvSpPr>
            <a:spLocks noGrp="1"/>
          </p:cNvSpPr>
          <p:nvPr>
            <p:ph type="subTitle" idx="13"/>
          </p:nvPr>
        </p:nvSpPr>
        <p:spPr/>
        <p:txBody>
          <a:bodyPr/>
          <a:lstStyle/>
          <a:p>
            <a:r>
              <a:rPr lang="fr-CH" noProof="0"/>
              <a:t>Généralités</a:t>
            </a:r>
          </a:p>
        </p:txBody>
      </p:sp>
      <p:sp>
        <p:nvSpPr>
          <p:cNvPr id="4" name="Titel 3">
            <a:extLst>
              <a:ext uri="{FF2B5EF4-FFF2-40B4-BE49-F238E27FC236}">
                <a16:creationId xmlns:a16="http://schemas.microsoft.com/office/drawing/2014/main" id="{1F4A15C6-DBE9-86B8-F158-308E87F6CCF3}"/>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745F517A-3538-E404-A7B3-AD74E8170363}"/>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5D094081-00E6-FE21-DF0B-D49AF73535A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87C3463F-B410-0EFF-2FE5-5D6A0D7BFACC}"/>
              </a:ext>
            </a:extLst>
          </p:cNvPr>
          <p:cNvSpPr>
            <a:spLocks noGrp="1"/>
          </p:cNvSpPr>
          <p:nvPr>
            <p:ph type="sldNum" sz="quarter" idx="4"/>
          </p:nvPr>
        </p:nvSpPr>
        <p:spPr/>
        <p:txBody>
          <a:bodyPr/>
          <a:lstStyle/>
          <a:p>
            <a:fld id="{9B27D4C7-81E0-421A-BC04-9E78EB3959F5}" type="slidenum">
              <a:rPr lang="fr-CH" noProof="0" smtClean="0"/>
              <a:pPr/>
              <a:t>44</a:t>
            </a:fld>
            <a:endParaRPr lang="fr-CH" noProof="0"/>
          </a:p>
        </p:txBody>
      </p:sp>
      <p:graphicFrame>
        <p:nvGraphicFramePr>
          <p:cNvPr id="8" name="Diagramm 7">
            <a:extLst>
              <a:ext uri="{FF2B5EF4-FFF2-40B4-BE49-F238E27FC236}">
                <a16:creationId xmlns:a16="http://schemas.microsoft.com/office/drawing/2014/main" id="{CBFF398C-F679-E235-649E-5A0A19786147}"/>
              </a:ext>
            </a:extLst>
          </p:cNvPr>
          <p:cNvGraphicFramePr/>
          <p:nvPr>
            <p:extLst>
              <p:ext uri="{D42A27DB-BD31-4B8C-83A1-F6EECF244321}">
                <p14:modId xmlns:p14="http://schemas.microsoft.com/office/powerpoint/2010/main" val="1274320533"/>
              </p:ext>
            </p:extLst>
          </p:nvPr>
        </p:nvGraphicFramePr>
        <p:xfrm>
          <a:off x="679622" y="2257174"/>
          <a:ext cx="8068136" cy="40447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6783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fr-CH" noProof="0"/>
              <a:t>Est-ce que cela a encore du sens de continuer à proposer les divisions </a:t>
            </a:r>
            <a:r>
              <a:rPr lang="fr-CH"/>
              <a:t>RN, </a:t>
            </a:r>
            <a:r>
              <a:rPr lang="fr-CH" noProof="0"/>
              <a:t>CUM et </a:t>
            </a:r>
            <a:r>
              <a:rPr lang="fr-CH"/>
              <a:t>Piste</a:t>
            </a:r>
            <a:r>
              <a:rPr lang="fr-CH" noProof="0"/>
              <a:t>15 ?</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Généralités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45</a:t>
            </a:fld>
            <a:endParaRPr lang="fr-CH" noProof="0"/>
          </a:p>
        </p:txBody>
      </p:sp>
      <p:graphicFrame>
        <p:nvGraphicFramePr>
          <p:cNvPr id="8" name="Chart 7">
            <a:extLst>
              <a:ext uri="{FF2B5EF4-FFF2-40B4-BE49-F238E27FC236}">
                <a16:creationId xmlns:a16="http://schemas.microsoft.com/office/drawing/2014/main" id="{32514277-0BBF-66C2-F3D1-6FBFC882AC76}"/>
              </a:ext>
            </a:extLst>
          </p:cNvPr>
          <p:cNvGraphicFramePr/>
          <p:nvPr>
            <p:extLst>
              <p:ext uri="{D42A27DB-BD31-4B8C-83A1-F6EECF244321}">
                <p14:modId xmlns:p14="http://schemas.microsoft.com/office/powerpoint/2010/main" val="2406257311"/>
              </p:ext>
            </p:extLst>
          </p:nvPr>
        </p:nvGraphicFramePr>
        <p:xfrm>
          <a:off x="1421997" y="2478338"/>
          <a:ext cx="6300001" cy="4030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0480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fr-CH" noProof="0"/>
              <a:t>Compléments</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Généralités</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46</a:t>
            </a:fld>
            <a:endParaRPr lang="fr-CH" noProof="0"/>
          </a:p>
        </p:txBody>
      </p:sp>
    </p:spTree>
    <p:extLst>
      <p:ext uri="{BB962C8B-B14F-4D97-AF65-F5344CB8AC3E}">
        <p14:creationId xmlns:p14="http://schemas.microsoft.com/office/powerpoint/2010/main" val="1729731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fr-CH" noProof="0"/>
              <a:t>Vue d’ensemble Enquête Système 2-Ligues</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t>Système à 2 </a:t>
            </a:r>
            <a:r>
              <a:rPr lang="fr-CH" noProof="0" err="1"/>
              <a:t>ligas</a:t>
            </a:r>
            <a:endParaRPr lang="fr-CH" noProof="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47</a:t>
            </a:fld>
            <a:endParaRPr lang="fr-CH" noProof="0"/>
          </a:p>
        </p:txBody>
      </p:sp>
      <p:graphicFrame>
        <p:nvGraphicFramePr>
          <p:cNvPr id="8" name="Chart 7">
            <a:extLst>
              <a:ext uri="{FF2B5EF4-FFF2-40B4-BE49-F238E27FC236}">
                <a16:creationId xmlns:a16="http://schemas.microsoft.com/office/drawing/2014/main" id="{E0532085-9AFA-0D99-2B84-1084BDBFA417}"/>
              </a:ext>
            </a:extLst>
          </p:cNvPr>
          <p:cNvGraphicFramePr/>
          <p:nvPr>
            <p:extLst>
              <p:ext uri="{D42A27DB-BD31-4B8C-83A1-F6EECF244321}">
                <p14:modId xmlns:p14="http://schemas.microsoft.com/office/powerpoint/2010/main" val="3807646035"/>
              </p:ext>
            </p:extLst>
          </p:nvPr>
        </p:nvGraphicFramePr>
        <p:xfrm>
          <a:off x="1405963" y="2245179"/>
          <a:ext cx="6382765" cy="4263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3551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A67F-5962-5C38-D479-8B8D8E4724EF}"/>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DCD568-5EB8-3B7C-0F67-587790086072}"/>
              </a:ext>
            </a:extLst>
          </p:cNvPr>
          <p:cNvSpPr>
            <a:spLocks noGrp="1"/>
          </p:cNvSpPr>
          <p:nvPr>
            <p:ph idx="1"/>
          </p:nvPr>
        </p:nvSpPr>
        <p:spPr/>
        <p:txBody>
          <a:bodyPr/>
          <a:lstStyle/>
          <a:p>
            <a:r>
              <a:rPr lang="fr-CH" noProof="0"/>
              <a:t>Vue d’ensemble Enquête Système 2-Ligues</a:t>
            </a:r>
          </a:p>
        </p:txBody>
      </p:sp>
      <p:sp>
        <p:nvSpPr>
          <p:cNvPr id="3" name="Untertitel 2">
            <a:extLst>
              <a:ext uri="{FF2B5EF4-FFF2-40B4-BE49-F238E27FC236}">
                <a16:creationId xmlns:a16="http://schemas.microsoft.com/office/drawing/2014/main" id="{57C932D3-DE87-60D3-9E97-7D2DAC75909A}"/>
              </a:ext>
            </a:extLst>
          </p:cNvPr>
          <p:cNvSpPr>
            <a:spLocks noGrp="1"/>
          </p:cNvSpPr>
          <p:nvPr>
            <p:ph type="subTitle" idx="13"/>
          </p:nvPr>
        </p:nvSpPr>
        <p:spPr/>
        <p:txBody>
          <a:bodyPr/>
          <a:lstStyle/>
          <a:p>
            <a:r>
              <a:rPr lang="fr-CH" noProof="0"/>
              <a:t>Système à 2 </a:t>
            </a:r>
            <a:r>
              <a:rPr lang="fr-CH" noProof="0" err="1"/>
              <a:t>ligas</a:t>
            </a:r>
            <a:endParaRPr lang="fr-CH" noProof="0"/>
          </a:p>
        </p:txBody>
      </p:sp>
      <p:sp>
        <p:nvSpPr>
          <p:cNvPr id="4" name="Titel 3">
            <a:extLst>
              <a:ext uri="{FF2B5EF4-FFF2-40B4-BE49-F238E27FC236}">
                <a16:creationId xmlns:a16="http://schemas.microsoft.com/office/drawing/2014/main" id="{B88A198C-768F-6F65-C4F3-6B4AF1AC9EB8}"/>
              </a:ext>
            </a:extLst>
          </p:cNvPr>
          <p:cNvSpPr>
            <a:spLocks noGrp="1"/>
          </p:cNvSpPr>
          <p:nvPr>
            <p:ph type="ctrTitle"/>
          </p:nvPr>
        </p:nvSpPr>
        <p:spPr/>
        <p:txBody>
          <a:bodyPr wrap="square">
            <a:normAutofit/>
          </a:bodyPr>
          <a:lstStyle/>
          <a:p>
            <a:r>
              <a:rPr lang="fr-CH" sz="2800" noProof="0"/>
              <a:t>8. Évaluation du sondage 2025</a:t>
            </a:r>
          </a:p>
        </p:txBody>
      </p:sp>
      <p:sp>
        <p:nvSpPr>
          <p:cNvPr id="5" name="Datumsplatzhalter 4">
            <a:extLst>
              <a:ext uri="{FF2B5EF4-FFF2-40B4-BE49-F238E27FC236}">
                <a16:creationId xmlns:a16="http://schemas.microsoft.com/office/drawing/2014/main" id="{ACEE2698-4348-A3A2-A32A-150C896E09C9}"/>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399CC0F0-B656-8320-DB43-9C72008CBFE3}"/>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5CCAF1E5-0695-1DCA-5CDB-EC6BD7B5BA9B}"/>
              </a:ext>
            </a:extLst>
          </p:cNvPr>
          <p:cNvSpPr>
            <a:spLocks noGrp="1"/>
          </p:cNvSpPr>
          <p:nvPr>
            <p:ph type="sldNum" sz="quarter" idx="4"/>
          </p:nvPr>
        </p:nvSpPr>
        <p:spPr/>
        <p:txBody>
          <a:bodyPr/>
          <a:lstStyle/>
          <a:p>
            <a:fld id="{9B27D4C7-81E0-421A-BC04-9E78EB3959F5}" type="slidenum">
              <a:rPr lang="fr-CH" noProof="0" smtClean="0"/>
              <a:pPr/>
              <a:t>48</a:t>
            </a:fld>
            <a:endParaRPr lang="fr-CH" noProof="0"/>
          </a:p>
        </p:txBody>
      </p:sp>
      <p:graphicFrame>
        <p:nvGraphicFramePr>
          <p:cNvPr id="9" name="Diagramm 8">
            <a:extLst>
              <a:ext uri="{FF2B5EF4-FFF2-40B4-BE49-F238E27FC236}">
                <a16:creationId xmlns:a16="http://schemas.microsoft.com/office/drawing/2014/main" id="{97FC83F3-B742-E741-9CE7-30BB8670086E}"/>
              </a:ext>
            </a:extLst>
          </p:cNvPr>
          <p:cNvGraphicFramePr/>
          <p:nvPr/>
        </p:nvGraphicFramePr>
        <p:xfrm>
          <a:off x="1009594" y="2417812"/>
          <a:ext cx="7124807" cy="4030613"/>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8BD81E19-7C51-B4FE-5374-820E9C9025EA}"/>
              </a:ext>
            </a:extLst>
          </p:cNvPr>
          <p:cNvSpPr txBox="1"/>
          <p:nvPr/>
        </p:nvSpPr>
        <p:spPr>
          <a:xfrm>
            <a:off x="5067300" y="2787650"/>
            <a:ext cx="3017173" cy="430887"/>
          </a:xfrm>
          <a:prstGeom prst="rect">
            <a:avLst/>
          </a:prstGeom>
          <a:noFill/>
        </p:spPr>
        <p:txBody>
          <a:bodyPr wrap="none" rtlCol="0">
            <a:spAutoFit/>
          </a:bodyPr>
          <a:lstStyle/>
          <a:p>
            <a:r>
              <a:rPr lang="fr-CH" sz="1100"/>
              <a:t>Le sport de masse ne doit pas encore recevoir un </a:t>
            </a:r>
            <a:br>
              <a:rPr lang="fr-CH" sz="1100"/>
            </a:br>
            <a:r>
              <a:rPr lang="fr-CH" sz="1100"/>
              <a:t>poids supplémentaire </a:t>
            </a:r>
          </a:p>
        </p:txBody>
      </p:sp>
      <p:sp>
        <p:nvSpPr>
          <p:cNvPr id="10" name="ZoneTexte 9">
            <a:extLst>
              <a:ext uri="{FF2B5EF4-FFF2-40B4-BE49-F238E27FC236}">
                <a16:creationId xmlns:a16="http://schemas.microsoft.com/office/drawing/2014/main" id="{631AE515-04A1-6351-D945-940803C1C51A}"/>
              </a:ext>
            </a:extLst>
          </p:cNvPr>
          <p:cNvSpPr txBox="1"/>
          <p:nvPr/>
        </p:nvSpPr>
        <p:spPr>
          <a:xfrm>
            <a:off x="5416550" y="3727450"/>
            <a:ext cx="2730235" cy="415498"/>
          </a:xfrm>
          <a:prstGeom prst="rect">
            <a:avLst/>
          </a:prstGeom>
          <a:noFill/>
        </p:spPr>
        <p:txBody>
          <a:bodyPr wrap="none" rtlCol="0">
            <a:spAutoFit/>
          </a:bodyPr>
          <a:lstStyle/>
          <a:p>
            <a:r>
              <a:rPr lang="fr-CH" sz="1050"/>
              <a:t>Le sport de compétition est déjà suffisamment</a:t>
            </a:r>
            <a:br>
              <a:rPr lang="fr-CH" sz="1050"/>
            </a:br>
            <a:r>
              <a:rPr lang="fr-CH" sz="1050"/>
              <a:t>encouragé</a:t>
            </a:r>
          </a:p>
        </p:txBody>
      </p:sp>
      <p:sp>
        <p:nvSpPr>
          <p:cNvPr id="11" name="ZoneTexte 10">
            <a:extLst>
              <a:ext uri="{FF2B5EF4-FFF2-40B4-BE49-F238E27FC236}">
                <a16:creationId xmlns:a16="http://schemas.microsoft.com/office/drawing/2014/main" id="{EC2B5E0F-FE0E-D599-9D20-74515D7A1959}"/>
              </a:ext>
            </a:extLst>
          </p:cNvPr>
          <p:cNvSpPr txBox="1"/>
          <p:nvPr/>
        </p:nvSpPr>
        <p:spPr>
          <a:xfrm>
            <a:off x="6537255" y="4433118"/>
            <a:ext cx="1547218" cy="600164"/>
          </a:xfrm>
          <a:prstGeom prst="rect">
            <a:avLst/>
          </a:prstGeom>
          <a:noFill/>
        </p:spPr>
        <p:txBody>
          <a:bodyPr wrap="none" rtlCol="0">
            <a:spAutoFit/>
          </a:bodyPr>
          <a:lstStyle/>
          <a:p>
            <a:r>
              <a:rPr lang="fr-CH" sz="1100"/>
              <a:t>Le sport de compétition</a:t>
            </a:r>
            <a:br>
              <a:rPr lang="fr-CH" sz="1100"/>
            </a:br>
            <a:r>
              <a:rPr lang="fr-CH" sz="1100"/>
              <a:t>doit être poursuivit</a:t>
            </a:r>
            <a:br>
              <a:rPr lang="fr-CH" sz="1100"/>
            </a:br>
            <a:r>
              <a:rPr lang="fr-CH" sz="1100"/>
              <a:t>de manière intensive</a:t>
            </a:r>
          </a:p>
        </p:txBody>
      </p:sp>
      <p:sp>
        <p:nvSpPr>
          <p:cNvPr id="12" name="ZoneTexte 11">
            <a:extLst>
              <a:ext uri="{FF2B5EF4-FFF2-40B4-BE49-F238E27FC236}">
                <a16:creationId xmlns:a16="http://schemas.microsoft.com/office/drawing/2014/main" id="{AD855F7E-06C6-754E-C0F3-8EE0E68A5271}"/>
              </a:ext>
            </a:extLst>
          </p:cNvPr>
          <p:cNvSpPr txBox="1"/>
          <p:nvPr/>
        </p:nvSpPr>
        <p:spPr>
          <a:xfrm>
            <a:off x="5360794" y="5033282"/>
            <a:ext cx="2367956" cy="430887"/>
          </a:xfrm>
          <a:prstGeom prst="rect">
            <a:avLst/>
          </a:prstGeom>
          <a:noFill/>
        </p:spPr>
        <p:txBody>
          <a:bodyPr wrap="none" rtlCol="0">
            <a:spAutoFit/>
          </a:bodyPr>
          <a:lstStyle/>
          <a:p>
            <a:r>
              <a:rPr lang="fr-CH" sz="1100"/>
              <a:t>Le sport de masse doit à nouveau être</a:t>
            </a:r>
            <a:br>
              <a:rPr lang="fr-CH" sz="1100"/>
            </a:br>
            <a:r>
              <a:rPr lang="fr-CH" sz="1100"/>
              <a:t>mis en avant</a:t>
            </a:r>
          </a:p>
        </p:txBody>
      </p:sp>
    </p:spTree>
    <p:extLst>
      <p:ext uri="{BB962C8B-B14F-4D97-AF65-F5344CB8AC3E}">
        <p14:creationId xmlns:p14="http://schemas.microsoft.com/office/powerpoint/2010/main" val="3413852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9. Projets</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49</a:t>
            </a:fld>
            <a:endParaRPr lang="fr-CH" noProof="0"/>
          </a:p>
        </p:txBody>
      </p:sp>
      <p:sp>
        <p:nvSpPr>
          <p:cNvPr id="8" name="Untertitel 2">
            <a:extLst>
              <a:ext uri="{FF2B5EF4-FFF2-40B4-BE49-F238E27FC236}">
                <a16:creationId xmlns:a16="http://schemas.microsoft.com/office/drawing/2014/main" id="{1EEB8A95-2D9C-8C3E-1D62-9FF805E04A9F}"/>
              </a:ext>
            </a:extLst>
          </p:cNvPr>
          <p:cNvSpPr>
            <a:spLocks noGrp="1"/>
          </p:cNvSpPr>
          <p:nvPr>
            <p:ph type="subTitle" idx="13"/>
          </p:nvPr>
        </p:nvSpPr>
        <p:spPr>
          <a:xfrm>
            <a:off x="396875" y="979488"/>
            <a:ext cx="8350250" cy="454025"/>
          </a:xfrm>
        </p:spPr>
        <p:txBody>
          <a:bodyPr/>
          <a:lstStyle/>
          <a:p>
            <a:r>
              <a:rPr lang="fr-CH" noProof="0"/>
              <a:t>Système à 2 </a:t>
            </a:r>
            <a:r>
              <a:rPr lang="fr-CH"/>
              <a:t>Ligues</a:t>
            </a:r>
            <a:endParaRPr lang="fr-CH" noProof="0"/>
          </a:p>
        </p:txBody>
      </p:sp>
      <p:sp>
        <p:nvSpPr>
          <p:cNvPr id="9" name="Inhaltsplatzhalter 1">
            <a:extLst>
              <a:ext uri="{FF2B5EF4-FFF2-40B4-BE49-F238E27FC236}">
                <a16:creationId xmlns:a16="http://schemas.microsoft.com/office/drawing/2014/main" id="{5894C196-72BA-4BC7-70E1-326EA738F671}"/>
              </a:ext>
            </a:extLst>
          </p:cNvPr>
          <p:cNvSpPr>
            <a:spLocks noGrp="1"/>
          </p:cNvSpPr>
          <p:nvPr>
            <p:ph idx="1"/>
          </p:nvPr>
        </p:nvSpPr>
        <p:spPr>
          <a:xfrm>
            <a:off x="396239" y="1433513"/>
            <a:ext cx="8350250" cy="4954930"/>
          </a:xfrm>
        </p:spPr>
        <p:txBody>
          <a:bodyPr/>
          <a:lstStyle/>
          <a:p>
            <a:r>
              <a:rPr lang="fr-CH" noProof="0"/>
              <a:t>L’idée est reproduite en détail dans le concept approximatif sur la page </a:t>
            </a:r>
            <a:r>
              <a:rPr lang="fr-CH"/>
              <a:t>CTUS</a:t>
            </a:r>
            <a:r>
              <a:rPr lang="fr-CH" noProof="0"/>
              <a:t> !
Le sport canin national dans les clubs devrait être apprécié et reconnu à nouveau. À l’heure actuelle, malheureusement, il arrive souvent que ceux qui ne participent pas aux championnats ne soient pas pertinents....
Les athlètes de compétition ambitieux doivent également être préparés pour le championnat de manière plus ciblée dans leur préparation.
Les deux directions ne doivent pas être concurrentes, mais doivent avoir un effet complémentaire.</a:t>
            </a:r>
          </a:p>
        </p:txBody>
      </p:sp>
    </p:spTree>
    <p:extLst>
      <p:ext uri="{BB962C8B-B14F-4D97-AF65-F5344CB8AC3E}">
        <p14:creationId xmlns:p14="http://schemas.microsoft.com/office/powerpoint/2010/main" val="176237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latin typeface="Arial Black" panose="020B0A04020102020204" pitchFamily="34" charset="0"/>
              </a:rPr>
              <a:t>CaniPro</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Nouveau programme des concours</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5</a:t>
            </a:fld>
            <a:endParaRPr lang="fr-CH" noProof="0"/>
          </a:p>
        </p:txBody>
      </p:sp>
      <p:pic>
        <p:nvPicPr>
          <p:cNvPr id="15" name="Inhaltsplatzhalter 14">
            <a:extLst>
              <a:ext uri="{FF2B5EF4-FFF2-40B4-BE49-F238E27FC236}">
                <a16:creationId xmlns:a16="http://schemas.microsoft.com/office/drawing/2014/main" id="{CAB683F9-6272-4A93-B5DA-EDD7C4B0B890}"/>
              </a:ext>
            </a:extLst>
          </p:cNvPr>
          <p:cNvPicPr>
            <a:picLocks noGrp="1" noChangeAspect="1"/>
          </p:cNvPicPr>
          <p:nvPr>
            <p:ph idx="1"/>
          </p:nvPr>
        </p:nvPicPr>
        <p:blipFill>
          <a:blip r:embed="rId2"/>
          <a:stretch>
            <a:fillRect/>
          </a:stretch>
        </p:blipFill>
        <p:spPr>
          <a:xfrm>
            <a:off x="349782" y="1924141"/>
            <a:ext cx="8602307" cy="4053010"/>
          </a:xfrm>
          <a:prstGeom prst="rect">
            <a:avLst/>
          </a:prstGeom>
        </p:spPr>
      </p:pic>
    </p:spTree>
    <p:extLst>
      <p:ext uri="{BB962C8B-B14F-4D97-AF65-F5344CB8AC3E}">
        <p14:creationId xmlns:p14="http://schemas.microsoft.com/office/powerpoint/2010/main" val="2365364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4C6D-1C0C-CCCF-3C3F-3C8C5FD91A1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3614955-21A5-A32E-4952-9BE91850333E}"/>
              </a:ext>
            </a:extLst>
          </p:cNvPr>
          <p:cNvSpPr>
            <a:spLocks noGrp="1"/>
          </p:cNvSpPr>
          <p:nvPr>
            <p:ph type="ctrTitle"/>
          </p:nvPr>
        </p:nvSpPr>
        <p:spPr/>
        <p:txBody>
          <a:bodyPr wrap="square">
            <a:normAutofit/>
          </a:bodyPr>
          <a:lstStyle/>
          <a:p>
            <a:r>
              <a:rPr lang="fr-CH" sz="2800" noProof="0"/>
              <a:t>9. Projets</a:t>
            </a:r>
          </a:p>
        </p:txBody>
      </p:sp>
      <p:sp>
        <p:nvSpPr>
          <p:cNvPr id="5" name="Datumsplatzhalter 4">
            <a:extLst>
              <a:ext uri="{FF2B5EF4-FFF2-40B4-BE49-F238E27FC236}">
                <a16:creationId xmlns:a16="http://schemas.microsoft.com/office/drawing/2014/main" id="{99D684EE-0D0F-D2B7-C2DE-48420783D852}"/>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85831067-2CE6-1364-02B8-D1E6BDC0C839}"/>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B32CD0F2-57FC-0ED3-32FA-CA4D9FA07848}"/>
              </a:ext>
            </a:extLst>
          </p:cNvPr>
          <p:cNvSpPr>
            <a:spLocks noGrp="1"/>
          </p:cNvSpPr>
          <p:nvPr>
            <p:ph type="sldNum" sz="quarter" idx="4"/>
          </p:nvPr>
        </p:nvSpPr>
        <p:spPr/>
        <p:txBody>
          <a:bodyPr/>
          <a:lstStyle/>
          <a:p>
            <a:fld id="{9B27D4C7-81E0-421A-BC04-9E78EB3959F5}" type="slidenum">
              <a:rPr lang="fr-CH" noProof="0" smtClean="0"/>
              <a:pPr/>
              <a:t>50</a:t>
            </a:fld>
            <a:endParaRPr lang="fr-CH" noProof="0"/>
          </a:p>
        </p:txBody>
      </p:sp>
      <p:sp>
        <p:nvSpPr>
          <p:cNvPr id="8" name="Untertitel 2">
            <a:extLst>
              <a:ext uri="{FF2B5EF4-FFF2-40B4-BE49-F238E27FC236}">
                <a16:creationId xmlns:a16="http://schemas.microsoft.com/office/drawing/2014/main" id="{48B147F6-F00B-6EE2-6907-9B36146A3EC1}"/>
              </a:ext>
            </a:extLst>
          </p:cNvPr>
          <p:cNvSpPr>
            <a:spLocks noGrp="1"/>
          </p:cNvSpPr>
          <p:nvPr>
            <p:ph type="subTitle" idx="13"/>
          </p:nvPr>
        </p:nvSpPr>
        <p:spPr>
          <a:xfrm>
            <a:off x="396875" y="979488"/>
            <a:ext cx="8350250" cy="454025"/>
          </a:xfrm>
        </p:spPr>
        <p:txBody>
          <a:bodyPr/>
          <a:lstStyle/>
          <a:p>
            <a:r>
              <a:rPr lang="fr-CH" noProof="0"/>
              <a:t>Système à 2 </a:t>
            </a:r>
            <a:r>
              <a:rPr lang="fr-CH"/>
              <a:t>Ligues</a:t>
            </a:r>
            <a:endParaRPr lang="fr-CH" noProof="0"/>
          </a:p>
        </p:txBody>
      </p:sp>
      <p:sp>
        <p:nvSpPr>
          <p:cNvPr id="2" name="Inhaltsplatzhalter 1">
            <a:extLst>
              <a:ext uri="{FF2B5EF4-FFF2-40B4-BE49-F238E27FC236}">
                <a16:creationId xmlns:a16="http://schemas.microsoft.com/office/drawing/2014/main" id="{8FF4E4E1-C649-AC74-6A86-223F8DFD8702}"/>
              </a:ext>
            </a:extLst>
          </p:cNvPr>
          <p:cNvSpPr>
            <a:spLocks noGrp="1"/>
          </p:cNvSpPr>
          <p:nvPr>
            <p:ph idx="1"/>
          </p:nvPr>
        </p:nvSpPr>
        <p:spPr>
          <a:xfrm>
            <a:off x="409713" y="1433513"/>
            <a:ext cx="8059745" cy="4876800"/>
          </a:xfrm>
        </p:spPr>
        <p:txBody>
          <a:bodyPr/>
          <a:lstStyle/>
          <a:p>
            <a:r>
              <a:rPr lang="fr-CH" noProof="0"/>
              <a:t>Le succès dans les classes avancées est honoré par le classement annuel. (Éveiller l’ambition)
Les athlètes de compétition sont mieux adaptés à leur grand engagement. (Amélioration de la qualité)
</a:t>
            </a:r>
            <a:r>
              <a:rPr lang="fr-CH"/>
              <a:t>Le système de contrôle existant et les RC ne doivent pas être adaptés. (</a:t>
            </a:r>
            <a:r>
              <a:rPr lang="fr-CH" i="1"/>
              <a:t>règlement</a:t>
            </a:r>
            <a:r>
              <a:rPr lang="fr-CH"/>
              <a:t>)</a:t>
            </a:r>
            <a:r>
              <a:rPr lang="fr-CH" noProof="0"/>
              <a:t>
En introduisant le système à titre d’essai, il peut être optimisé et rendu mature, ou abandonné à nouveau. (Évaluation et développement)
CONCLUSION : Appréciation de la base, promotion du sommet. (Motivation et amélioration de la qualité)</a:t>
            </a:r>
          </a:p>
        </p:txBody>
      </p:sp>
      <p:pic>
        <p:nvPicPr>
          <p:cNvPr id="3" name="Grafik 2">
            <a:extLst>
              <a:ext uri="{FF2B5EF4-FFF2-40B4-BE49-F238E27FC236}">
                <a16:creationId xmlns:a16="http://schemas.microsoft.com/office/drawing/2014/main" id="{52F96C22-F36D-CABA-30FE-94EF7BE6BBED}"/>
              </a:ext>
            </a:extLst>
          </p:cNvPr>
          <p:cNvPicPr>
            <a:picLocks noChangeAspect="1"/>
          </p:cNvPicPr>
          <p:nvPr/>
        </p:nvPicPr>
        <p:blipFill>
          <a:blip r:embed="rId2"/>
          <a:stretch>
            <a:fillRect/>
          </a:stretch>
        </p:blipFill>
        <p:spPr>
          <a:xfrm>
            <a:off x="8423534" y="1598420"/>
            <a:ext cx="581010" cy="553343"/>
          </a:xfrm>
          <a:prstGeom prst="rect">
            <a:avLst/>
          </a:prstGeom>
        </p:spPr>
      </p:pic>
      <p:pic>
        <p:nvPicPr>
          <p:cNvPr id="10" name="Grafik 9">
            <a:extLst>
              <a:ext uri="{FF2B5EF4-FFF2-40B4-BE49-F238E27FC236}">
                <a16:creationId xmlns:a16="http://schemas.microsoft.com/office/drawing/2014/main" id="{394A27DB-1A7F-3F27-788E-3471D3C1CFA8}"/>
              </a:ext>
            </a:extLst>
          </p:cNvPr>
          <p:cNvPicPr>
            <a:picLocks noChangeAspect="1"/>
          </p:cNvPicPr>
          <p:nvPr/>
        </p:nvPicPr>
        <p:blipFill>
          <a:blip r:embed="rId3"/>
          <a:stretch>
            <a:fillRect/>
          </a:stretch>
        </p:blipFill>
        <p:spPr>
          <a:xfrm>
            <a:off x="8467431" y="2522763"/>
            <a:ext cx="556953" cy="493819"/>
          </a:xfrm>
          <a:prstGeom prst="rect">
            <a:avLst/>
          </a:prstGeom>
        </p:spPr>
      </p:pic>
      <p:pic>
        <p:nvPicPr>
          <p:cNvPr id="11" name="Grafik 10">
            <a:extLst>
              <a:ext uri="{FF2B5EF4-FFF2-40B4-BE49-F238E27FC236}">
                <a16:creationId xmlns:a16="http://schemas.microsoft.com/office/drawing/2014/main" id="{511B049B-5E4A-3D25-5F79-B450D56A0EA6}"/>
              </a:ext>
            </a:extLst>
          </p:cNvPr>
          <p:cNvPicPr>
            <a:picLocks noChangeAspect="1"/>
          </p:cNvPicPr>
          <p:nvPr/>
        </p:nvPicPr>
        <p:blipFill>
          <a:blip r:embed="rId4"/>
          <a:stretch>
            <a:fillRect/>
          </a:stretch>
        </p:blipFill>
        <p:spPr>
          <a:xfrm>
            <a:off x="8423534" y="3389479"/>
            <a:ext cx="565736" cy="532844"/>
          </a:xfrm>
          <a:prstGeom prst="rect">
            <a:avLst/>
          </a:prstGeom>
        </p:spPr>
      </p:pic>
      <p:pic>
        <p:nvPicPr>
          <p:cNvPr id="12" name="Grafik 11">
            <a:extLst>
              <a:ext uri="{FF2B5EF4-FFF2-40B4-BE49-F238E27FC236}">
                <a16:creationId xmlns:a16="http://schemas.microsoft.com/office/drawing/2014/main" id="{23EB9365-26F1-7457-CCAB-8FA139D49BEB}"/>
              </a:ext>
            </a:extLst>
          </p:cNvPr>
          <p:cNvPicPr>
            <a:picLocks noChangeAspect="1"/>
          </p:cNvPicPr>
          <p:nvPr/>
        </p:nvPicPr>
        <p:blipFill>
          <a:blip r:embed="rId5"/>
          <a:stretch>
            <a:fillRect/>
          </a:stretch>
        </p:blipFill>
        <p:spPr>
          <a:xfrm>
            <a:off x="8456620" y="4501101"/>
            <a:ext cx="530112" cy="532844"/>
          </a:xfrm>
          <a:prstGeom prst="rect">
            <a:avLst/>
          </a:prstGeom>
        </p:spPr>
      </p:pic>
      <p:pic>
        <p:nvPicPr>
          <p:cNvPr id="13" name="Grafik 12">
            <a:extLst>
              <a:ext uri="{FF2B5EF4-FFF2-40B4-BE49-F238E27FC236}">
                <a16:creationId xmlns:a16="http://schemas.microsoft.com/office/drawing/2014/main" id="{A02C38AB-DFDC-F822-6004-FC1490C2893D}"/>
              </a:ext>
            </a:extLst>
          </p:cNvPr>
          <p:cNvPicPr>
            <a:picLocks noChangeAspect="1"/>
          </p:cNvPicPr>
          <p:nvPr/>
        </p:nvPicPr>
        <p:blipFill>
          <a:blip r:embed="rId6"/>
          <a:stretch>
            <a:fillRect/>
          </a:stretch>
        </p:blipFill>
        <p:spPr>
          <a:xfrm>
            <a:off x="7745116" y="5928482"/>
            <a:ext cx="497397" cy="455948"/>
          </a:xfrm>
          <a:prstGeom prst="rect">
            <a:avLst/>
          </a:prstGeom>
          <a:ln w="19050">
            <a:solidFill>
              <a:schemeClr val="bg2">
                <a:lumMod val="10000"/>
              </a:schemeClr>
            </a:solidFill>
          </a:ln>
        </p:spPr>
      </p:pic>
      <p:pic>
        <p:nvPicPr>
          <p:cNvPr id="14" name="Grafik 13">
            <a:extLst>
              <a:ext uri="{FF2B5EF4-FFF2-40B4-BE49-F238E27FC236}">
                <a16:creationId xmlns:a16="http://schemas.microsoft.com/office/drawing/2014/main" id="{C6A69055-9E81-DB3A-ACEC-363EDB0A3A9C}"/>
              </a:ext>
            </a:extLst>
          </p:cNvPr>
          <p:cNvPicPr>
            <a:picLocks noChangeAspect="1"/>
          </p:cNvPicPr>
          <p:nvPr/>
        </p:nvPicPr>
        <p:blipFill>
          <a:blip r:embed="rId7"/>
          <a:stretch>
            <a:fillRect/>
          </a:stretch>
        </p:blipFill>
        <p:spPr>
          <a:xfrm>
            <a:off x="8438808" y="5917102"/>
            <a:ext cx="565736" cy="500278"/>
          </a:xfrm>
          <a:prstGeom prst="rect">
            <a:avLst/>
          </a:prstGeom>
        </p:spPr>
      </p:pic>
    </p:spTree>
    <p:extLst>
      <p:ext uri="{BB962C8B-B14F-4D97-AF65-F5344CB8AC3E}">
        <p14:creationId xmlns:p14="http://schemas.microsoft.com/office/powerpoint/2010/main" val="1254917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0DB9-8494-D32E-D6EB-1ECA418BCB6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553606F-1F1E-56C6-CE9D-46918A8F6261}"/>
              </a:ext>
            </a:extLst>
          </p:cNvPr>
          <p:cNvSpPr>
            <a:spLocks noGrp="1"/>
          </p:cNvSpPr>
          <p:nvPr>
            <p:ph type="ctrTitle"/>
          </p:nvPr>
        </p:nvSpPr>
        <p:spPr/>
        <p:txBody>
          <a:bodyPr wrap="square">
            <a:normAutofit/>
          </a:bodyPr>
          <a:lstStyle/>
          <a:p>
            <a:r>
              <a:rPr lang="fr-CH" sz="2800" noProof="0"/>
              <a:t>9. Projets</a:t>
            </a:r>
          </a:p>
        </p:txBody>
      </p:sp>
      <p:sp>
        <p:nvSpPr>
          <p:cNvPr id="5" name="Datumsplatzhalter 4">
            <a:extLst>
              <a:ext uri="{FF2B5EF4-FFF2-40B4-BE49-F238E27FC236}">
                <a16:creationId xmlns:a16="http://schemas.microsoft.com/office/drawing/2014/main" id="{40D8A63B-566D-6D1E-ECD8-1CE942A19B5A}"/>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6B93CAB-EAA7-D19A-68A4-FD6EEB678D3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AF2AE481-92E9-528C-C080-594237DADD62}"/>
              </a:ext>
            </a:extLst>
          </p:cNvPr>
          <p:cNvSpPr>
            <a:spLocks noGrp="1"/>
          </p:cNvSpPr>
          <p:nvPr>
            <p:ph type="sldNum" sz="quarter" idx="4"/>
          </p:nvPr>
        </p:nvSpPr>
        <p:spPr/>
        <p:txBody>
          <a:bodyPr/>
          <a:lstStyle/>
          <a:p>
            <a:fld id="{9B27D4C7-81E0-421A-BC04-9E78EB3959F5}" type="slidenum">
              <a:rPr lang="fr-CH" noProof="0" smtClean="0"/>
              <a:pPr/>
              <a:t>51</a:t>
            </a:fld>
            <a:endParaRPr lang="fr-CH" noProof="0"/>
          </a:p>
        </p:txBody>
      </p:sp>
      <p:sp>
        <p:nvSpPr>
          <p:cNvPr id="8" name="Untertitel 2">
            <a:extLst>
              <a:ext uri="{FF2B5EF4-FFF2-40B4-BE49-F238E27FC236}">
                <a16:creationId xmlns:a16="http://schemas.microsoft.com/office/drawing/2014/main" id="{D5B4E525-A8C3-0442-B274-B35B233FBAF7}"/>
              </a:ext>
            </a:extLst>
          </p:cNvPr>
          <p:cNvSpPr>
            <a:spLocks noGrp="1"/>
          </p:cNvSpPr>
          <p:nvPr>
            <p:ph type="subTitle" idx="13"/>
          </p:nvPr>
        </p:nvSpPr>
        <p:spPr>
          <a:xfrm>
            <a:off x="396875" y="979488"/>
            <a:ext cx="8350250" cy="454025"/>
          </a:xfrm>
        </p:spPr>
        <p:txBody>
          <a:bodyPr/>
          <a:lstStyle/>
          <a:p>
            <a:r>
              <a:rPr lang="fr-CH" noProof="0"/>
              <a:t>Développement de la jeunesse</a:t>
            </a:r>
          </a:p>
        </p:txBody>
      </p:sp>
      <p:sp>
        <p:nvSpPr>
          <p:cNvPr id="2" name="Inhaltsplatzhalter 1">
            <a:extLst>
              <a:ext uri="{FF2B5EF4-FFF2-40B4-BE49-F238E27FC236}">
                <a16:creationId xmlns:a16="http://schemas.microsoft.com/office/drawing/2014/main" id="{EF264624-6637-5B6E-0CEA-E19DE27BA08C}"/>
              </a:ext>
            </a:extLst>
          </p:cNvPr>
          <p:cNvSpPr>
            <a:spLocks noGrp="1"/>
          </p:cNvSpPr>
          <p:nvPr>
            <p:ph idx="1"/>
          </p:nvPr>
        </p:nvSpPr>
        <p:spPr>
          <a:xfrm>
            <a:off x="396875" y="1571625"/>
            <a:ext cx="8350250" cy="4876800"/>
          </a:xfrm>
        </p:spPr>
        <p:txBody>
          <a:bodyPr/>
          <a:lstStyle/>
          <a:p>
            <a:r>
              <a:rPr lang="fr-CH" noProof="0"/>
              <a:t>Développement des jeunes
Offre de cours et de formation pour les jeunes jusqu’à 22 ans
Coupe Jeunes en lien avec le </a:t>
            </a:r>
            <a:r>
              <a:rPr lang="fr-CH"/>
              <a:t>CS SCS</a:t>
            </a:r>
            <a:r>
              <a:rPr lang="fr-CH" noProof="0"/>
              <a:t> toutes races</a:t>
            </a:r>
          </a:p>
        </p:txBody>
      </p:sp>
      <p:pic>
        <p:nvPicPr>
          <p:cNvPr id="3" name="Grafik 2">
            <a:extLst>
              <a:ext uri="{FF2B5EF4-FFF2-40B4-BE49-F238E27FC236}">
                <a16:creationId xmlns:a16="http://schemas.microsoft.com/office/drawing/2014/main" id="{AE1C8774-B6CF-3707-51CB-B122B1697680}"/>
              </a:ext>
            </a:extLst>
          </p:cNvPr>
          <p:cNvPicPr>
            <a:picLocks noChangeAspect="1"/>
          </p:cNvPicPr>
          <p:nvPr/>
        </p:nvPicPr>
        <p:blipFill>
          <a:blip r:embed="rId2"/>
          <a:stretch>
            <a:fillRect/>
          </a:stretch>
        </p:blipFill>
        <p:spPr>
          <a:xfrm>
            <a:off x="3496221" y="3342876"/>
            <a:ext cx="2151557" cy="3105549"/>
          </a:xfrm>
          <a:prstGeom prst="rect">
            <a:avLst/>
          </a:prstGeom>
        </p:spPr>
      </p:pic>
    </p:spTree>
    <p:extLst>
      <p:ext uri="{BB962C8B-B14F-4D97-AF65-F5344CB8AC3E}">
        <p14:creationId xmlns:p14="http://schemas.microsoft.com/office/powerpoint/2010/main" val="2146098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EBBC0-DE95-CA96-2360-7317A193338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2D41A43-5C05-9FDF-DECB-EC396A53675A}"/>
              </a:ext>
            </a:extLst>
          </p:cNvPr>
          <p:cNvSpPr>
            <a:spLocks noGrp="1"/>
          </p:cNvSpPr>
          <p:nvPr>
            <p:ph type="ctrTitle"/>
          </p:nvPr>
        </p:nvSpPr>
        <p:spPr/>
        <p:txBody>
          <a:bodyPr wrap="square">
            <a:normAutofit/>
          </a:bodyPr>
          <a:lstStyle/>
          <a:p>
            <a:r>
              <a:rPr lang="fr-CH" sz="2800" noProof="0"/>
              <a:t>9. Projets</a:t>
            </a:r>
          </a:p>
        </p:txBody>
      </p:sp>
      <p:sp>
        <p:nvSpPr>
          <p:cNvPr id="5" name="Datumsplatzhalter 4">
            <a:extLst>
              <a:ext uri="{FF2B5EF4-FFF2-40B4-BE49-F238E27FC236}">
                <a16:creationId xmlns:a16="http://schemas.microsoft.com/office/drawing/2014/main" id="{E2EC4EBF-0446-4610-8CA4-F7F0935D4518}"/>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A5304C84-3D9E-B3E1-B69E-2E41C79D7679}"/>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384B7B99-7EF9-06C7-C360-229379E6ABDD}"/>
              </a:ext>
            </a:extLst>
          </p:cNvPr>
          <p:cNvSpPr>
            <a:spLocks noGrp="1"/>
          </p:cNvSpPr>
          <p:nvPr>
            <p:ph type="sldNum" sz="quarter" idx="4"/>
          </p:nvPr>
        </p:nvSpPr>
        <p:spPr/>
        <p:txBody>
          <a:bodyPr/>
          <a:lstStyle/>
          <a:p>
            <a:fld id="{9B27D4C7-81E0-421A-BC04-9E78EB3959F5}" type="slidenum">
              <a:rPr lang="fr-CH" noProof="0" smtClean="0"/>
              <a:pPr/>
              <a:t>52</a:t>
            </a:fld>
            <a:endParaRPr lang="fr-CH" noProof="0"/>
          </a:p>
        </p:txBody>
      </p:sp>
      <p:sp>
        <p:nvSpPr>
          <p:cNvPr id="8" name="Untertitel 2">
            <a:extLst>
              <a:ext uri="{FF2B5EF4-FFF2-40B4-BE49-F238E27FC236}">
                <a16:creationId xmlns:a16="http://schemas.microsoft.com/office/drawing/2014/main" id="{32056E1C-0F31-180F-8070-7D3A54C60303}"/>
              </a:ext>
            </a:extLst>
          </p:cNvPr>
          <p:cNvSpPr>
            <a:spLocks noGrp="1"/>
          </p:cNvSpPr>
          <p:nvPr>
            <p:ph type="subTitle" idx="13"/>
          </p:nvPr>
        </p:nvSpPr>
        <p:spPr>
          <a:xfrm>
            <a:off x="396875" y="979488"/>
            <a:ext cx="8350250" cy="454025"/>
          </a:xfrm>
        </p:spPr>
        <p:txBody>
          <a:bodyPr/>
          <a:lstStyle/>
          <a:p>
            <a:r>
              <a:rPr lang="fr-CH" noProof="0"/>
              <a:t>Chien de service</a:t>
            </a:r>
          </a:p>
        </p:txBody>
      </p:sp>
      <p:sp>
        <p:nvSpPr>
          <p:cNvPr id="2" name="Inhaltsplatzhalter 1">
            <a:extLst>
              <a:ext uri="{FF2B5EF4-FFF2-40B4-BE49-F238E27FC236}">
                <a16:creationId xmlns:a16="http://schemas.microsoft.com/office/drawing/2014/main" id="{ADA830F1-EA1B-9FD3-E0A7-5C019FB23DD0}"/>
              </a:ext>
            </a:extLst>
          </p:cNvPr>
          <p:cNvSpPr>
            <a:spLocks noGrp="1"/>
          </p:cNvSpPr>
          <p:nvPr>
            <p:ph idx="1"/>
          </p:nvPr>
        </p:nvSpPr>
        <p:spPr>
          <a:xfrm>
            <a:off x="396875" y="1571625"/>
            <a:ext cx="8350250" cy="4876800"/>
          </a:xfrm>
        </p:spPr>
        <p:txBody>
          <a:bodyPr/>
          <a:lstStyle/>
          <a:p>
            <a:r>
              <a:rPr lang="fr-CH" noProof="0"/>
              <a:t>Chien de travail
</a:t>
            </a:r>
            <a:r>
              <a:rPr lang="fr-CH" sz="2400" noProof="0"/>
              <a:t>Dans le domaine des chiens de travail, la coopération entre les autorités détenant des chiens d’assistance, les entreprises de sécurité, les clubs de chiens de travail et la CTUS s’est intensifiée l’année dernière.</a:t>
            </a:r>
            <a:r>
              <a:rPr lang="fr-CH" noProof="0"/>
              <a:t>
</a:t>
            </a:r>
            <a:r>
              <a:rPr lang="fr-CH" sz="2000" noProof="0"/>
              <a:t>Orientation d’élevage des races de chiens de travail
Définition du service de protection et de sa nécessité</a:t>
            </a:r>
          </a:p>
        </p:txBody>
      </p:sp>
      <p:pic>
        <p:nvPicPr>
          <p:cNvPr id="9" name="Grafik 8">
            <a:extLst>
              <a:ext uri="{FF2B5EF4-FFF2-40B4-BE49-F238E27FC236}">
                <a16:creationId xmlns:a16="http://schemas.microsoft.com/office/drawing/2014/main" id="{E31EA91C-FCC8-D6D8-3BD6-420CA30D9B9D}"/>
              </a:ext>
            </a:extLst>
          </p:cNvPr>
          <p:cNvPicPr>
            <a:picLocks noChangeAspect="1"/>
          </p:cNvPicPr>
          <p:nvPr/>
        </p:nvPicPr>
        <p:blipFill>
          <a:blip r:embed="rId2"/>
          <a:stretch>
            <a:fillRect/>
          </a:stretch>
        </p:blipFill>
        <p:spPr>
          <a:xfrm>
            <a:off x="331213" y="4329820"/>
            <a:ext cx="8495073" cy="2239658"/>
          </a:xfrm>
          <a:prstGeom prst="rect">
            <a:avLst/>
          </a:prstGeom>
        </p:spPr>
      </p:pic>
    </p:spTree>
    <p:extLst>
      <p:ext uri="{BB962C8B-B14F-4D97-AF65-F5344CB8AC3E}">
        <p14:creationId xmlns:p14="http://schemas.microsoft.com/office/powerpoint/2010/main" val="1071309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pPr marL="0" indent="0">
              <a:buNone/>
            </a:pPr>
            <a:endParaRPr lang="de-CH" dirty="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DE" dirty="0"/>
              <a:t>Veranstaltungen</a:t>
            </a:r>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dirty="0"/>
              <a:t>10. Divers / Sondage</a:t>
            </a:r>
            <a:endParaRPr lang="de-CH" sz="2800" dirty="0"/>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53</a:t>
            </a:fld>
            <a:endParaRPr lang="de-CH"/>
          </a:p>
        </p:txBody>
      </p:sp>
      <p:pic>
        <p:nvPicPr>
          <p:cNvPr id="9" name="Grafik 8">
            <a:extLst>
              <a:ext uri="{FF2B5EF4-FFF2-40B4-BE49-F238E27FC236}">
                <a16:creationId xmlns:a16="http://schemas.microsoft.com/office/drawing/2014/main" id="{4585BDC6-41C7-174B-B2EE-B35630837F4A}"/>
              </a:ext>
            </a:extLst>
          </p:cNvPr>
          <p:cNvPicPr>
            <a:picLocks noChangeAspect="1"/>
          </p:cNvPicPr>
          <p:nvPr/>
        </p:nvPicPr>
        <p:blipFill>
          <a:blip r:embed="rId2"/>
          <a:stretch>
            <a:fillRect/>
          </a:stretch>
        </p:blipFill>
        <p:spPr>
          <a:xfrm>
            <a:off x="394636" y="1571350"/>
            <a:ext cx="8386687" cy="3133385"/>
          </a:xfrm>
          <a:prstGeom prst="rect">
            <a:avLst/>
          </a:prstGeom>
        </p:spPr>
      </p:pic>
    </p:spTree>
    <p:extLst>
      <p:ext uri="{BB962C8B-B14F-4D97-AF65-F5344CB8AC3E}">
        <p14:creationId xmlns:p14="http://schemas.microsoft.com/office/powerpoint/2010/main" val="2496429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fr-FR" dirty="0"/>
              <a:t>SKG-SM 2025 de toutes races
DKGS 2027 (samedi, 20.02.2027)
CTUS 2027
</a:t>
            </a:r>
            <a:r>
              <a:rPr lang="de-DE" dirty="0" err="1"/>
              <a:t>Présidium</a:t>
            </a:r>
            <a:r>
              <a:rPr lang="de-DE" dirty="0"/>
              <a:t> de </a:t>
            </a:r>
            <a:r>
              <a:rPr lang="de-DE"/>
              <a:t>la SCS</a:t>
            </a:r>
            <a:endParaRPr lang="de-CH" dirty="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DE" dirty="0" err="1"/>
              <a:t>Épreuves</a:t>
            </a:r>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10. Divers / Sondage</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dirty="0"/>
              <a:t>Conférence des </a:t>
            </a:r>
            <a:r>
              <a:rPr lang="de-CH" dirty="0" err="1"/>
              <a:t>présidents</a:t>
            </a:r>
            <a:r>
              <a:rPr lang="de-CH" dirty="0"/>
              <a:t>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54</a:t>
            </a:fld>
            <a:endParaRPr lang="de-CH"/>
          </a:p>
        </p:txBody>
      </p:sp>
    </p:spTree>
    <p:extLst>
      <p:ext uri="{BB962C8B-B14F-4D97-AF65-F5344CB8AC3E}">
        <p14:creationId xmlns:p14="http://schemas.microsoft.com/office/powerpoint/2010/main" val="796157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92A8-E5F2-C43A-8BF5-D072084B5B5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306981D-ADE8-BA1F-6B23-D06B0A07B5E1}"/>
              </a:ext>
            </a:extLst>
          </p:cNvPr>
          <p:cNvSpPr>
            <a:spLocks noGrp="1"/>
          </p:cNvSpPr>
          <p:nvPr>
            <p:ph idx="1"/>
          </p:nvPr>
        </p:nvSpPr>
        <p:spPr>
          <a:xfrm>
            <a:off x="396239" y="1298067"/>
            <a:ext cx="3187220" cy="453649"/>
          </a:xfrm>
        </p:spPr>
        <p:txBody>
          <a:bodyPr/>
          <a:lstStyle/>
          <a:p>
            <a:r>
              <a:rPr lang="fr-CH" sz="2000" noProof="0"/>
              <a:t>Le 30.07.2025, nous avons reçu la demande suivante</a:t>
            </a:r>
            <a:r>
              <a:rPr lang="fr-CH" noProof="0"/>
              <a:t>.</a:t>
            </a:r>
          </a:p>
        </p:txBody>
      </p:sp>
      <p:sp>
        <p:nvSpPr>
          <p:cNvPr id="3" name="Untertitel 2">
            <a:extLst>
              <a:ext uri="{FF2B5EF4-FFF2-40B4-BE49-F238E27FC236}">
                <a16:creationId xmlns:a16="http://schemas.microsoft.com/office/drawing/2014/main" id="{BB9032D4-E421-AA98-0E1E-5FA11CE69A5A}"/>
              </a:ext>
            </a:extLst>
          </p:cNvPr>
          <p:cNvSpPr>
            <a:spLocks noGrp="1"/>
          </p:cNvSpPr>
          <p:nvPr>
            <p:ph type="subTitle" idx="13"/>
          </p:nvPr>
        </p:nvSpPr>
        <p:spPr/>
        <p:txBody>
          <a:bodyPr/>
          <a:lstStyle/>
          <a:p>
            <a:pPr algn="l"/>
            <a:r>
              <a:rPr lang="fr-CH" err="1"/>
              <a:t>Évé</a:t>
            </a:r>
            <a:r>
              <a:rPr lang="fr-CH" noProof="0" err="1"/>
              <a:t>nement</a:t>
            </a:r>
            <a:endParaRPr lang="fr-CH" noProof="0"/>
          </a:p>
        </p:txBody>
      </p:sp>
      <p:sp>
        <p:nvSpPr>
          <p:cNvPr id="4" name="Titel 3">
            <a:extLst>
              <a:ext uri="{FF2B5EF4-FFF2-40B4-BE49-F238E27FC236}">
                <a16:creationId xmlns:a16="http://schemas.microsoft.com/office/drawing/2014/main" id="{9424D542-45F2-B753-E966-750C80B28C19}"/>
              </a:ext>
            </a:extLst>
          </p:cNvPr>
          <p:cNvSpPr>
            <a:spLocks noGrp="1"/>
          </p:cNvSpPr>
          <p:nvPr>
            <p:ph type="ctrTitle"/>
          </p:nvPr>
        </p:nvSpPr>
        <p:spPr/>
        <p:txBody>
          <a:bodyPr wrap="square">
            <a:normAutofit/>
          </a:bodyPr>
          <a:lstStyle/>
          <a:p>
            <a:r>
              <a:rPr lang="fr-CH" sz="2800" noProof="0"/>
              <a:t>10. Divers / Sondage</a:t>
            </a:r>
          </a:p>
        </p:txBody>
      </p:sp>
      <p:sp>
        <p:nvSpPr>
          <p:cNvPr id="5" name="Datumsplatzhalter 4">
            <a:extLst>
              <a:ext uri="{FF2B5EF4-FFF2-40B4-BE49-F238E27FC236}">
                <a16:creationId xmlns:a16="http://schemas.microsoft.com/office/drawing/2014/main" id="{357A113B-177F-DCB4-2F55-29F7EB6EDECE}"/>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82598674-8678-F41B-18C6-53D92C7B241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98818E5F-91D1-7A11-CCC9-8387DDB6AC95}"/>
              </a:ext>
            </a:extLst>
          </p:cNvPr>
          <p:cNvSpPr>
            <a:spLocks noGrp="1"/>
          </p:cNvSpPr>
          <p:nvPr>
            <p:ph type="sldNum" sz="quarter" idx="4"/>
          </p:nvPr>
        </p:nvSpPr>
        <p:spPr/>
        <p:txBody>
          <a:bodyPr/>
          <a:lstStyle/>
          <a:p>
            <a:fld id="{9B27D4C7-81E0-421A-BC04-9E78EB3959F5}" type="slidenum">
              <a:rPr lang="fr-CH" noProof="0" smtClean="0"/>
              <a:pPr/>
              <a:t>55</a:t>
            </a:fld>
            <a:endParaRPr lang="fr-CH" noProof="0"/>
          </a:p>
        </p:txBody>
      </p:sp>
      <p:pic>
        <p:nvPicPr>
          <p:cNvPr id="10" name="Image 9" descr="Une image contenant texte, lettre, capture d’écran, document&#10;&#10;Le contenu généré par l’IA peut être incorrect.">
            <a:extLst>
              <a:ext uri="{FF2B5EF4-FFF2-40B4-BE49-F238E27FC236}">
                <a16:creationId xmlns:a16="http://schemas.microsoft.com/office/drawing/2014/main" id="{14789ABA-D3DD-C053-87EA-E9EB42068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119" y="979974"/>
            <a:ext cx="3427698" cy="5547459"/>
          </a:xfrm>
          <a:prstGeom prst="rect">
            <a:avLst/>
          </a:prstGeom>
        </p:spPr>
      </p:pic>
    </p:spTree>
    <p:extLst>
      <p:ext uri="{BB962C8B-B14F-4D97-AF65-F5344CB8AC3E}">
        <p14:creationId xmlns:p14="http://schemas.microsoft.com/office/powerpoint/2010/main" val="106539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endParaRPr lang="fr-CH" noProof="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fr-CH" sz="2800" noProof="0"/>
              <a:t>11. Remerciements et conclusion</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56</a:t>
            </a:fld>
            <a:endParaRPr lang="fr-CH" noProof="0"/>
          </a:p>
        </p:txBody>
      </p:sp>
      <p:pic>
        <p:nvPicPr>
          <p:cNvPr id="8" name="Picture 2" descr="Vielen Dank Für Ihre Aufmerksamkeit-Bilder: Stock-Fotos &amp; -Videos. | Adobe  Stock">
            <a:extLst>
              <a:ext uri="{FF2B5EF4-FFF2-40B4-BE49-F238E27FC236}">
                <a16:creationId xmlns:a16="http://schemas.microsoft.com/office/drawing/2014/main" id="{F3F8DA39-4866-0552-5766-A21108E98A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14051" y="1040848"/>
            <a:ext cx="5515896" cy="3309538"/>
          </a:xfrm>
          <a:prstGeom prst="rect">
            <a:avLst/>
          </a:prstGeom>
          <a:solidFill>
            <a:srgbClr val="FFFFFF"/>
          </a:solidFill>
        </p:spPr>
      </p:pic>
      <p:pic>
        <p:nvPicPr>
          <p:cNvPr id="9" name="Picture 4" descr="Zusammen sind wir stark (.pdf) - Lernstübchen">
            <a:extLst>
              <a:ext uri="{FF2B5EF4-FFF2-40B4-BE49-F238E27FC236}">
                <a16:creationId xmlns:a16="http://schemas.microsoft.com/office/drawing/2014/main" id="{38340BEE-3130-2922-0775-9463488EC3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267"/>
          <a:stretch>
            <a:fillRect/>
          </a:stretch>
        </p:blipFill>
        <p:spPr bwMode="auto">
          <a:xfrm>
            <a:off x="2852210" y="4965816"/>
            <a:ext cx="3453075" cy="10630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D4CFB6F-F8CF-4469-E661-406B939D0F5D}"/>
              </a:ext>
            </a:extLst>
          </p:cNvPr>
          <p:cNvSpPr txBox="1"/>
          <p:nvPr/>
        </p:nvSpPr>
        <p:spPr>
          <a:xfrm>
            <a:off x="1244691" y="4305770"/>
            <a:ext cx="6668115" cy="769441"/>
          </a:xfrm>
          <a:prstGeom prst="rect">
            <a:avLst/>
          </a:prstGeom>
          <a:noFill/>
        </p:spPr>
        <p:txBody>
          <a:bodyPr wrap="square" rtlCol="0">
            <a:spAutoFit/>
          </a:bodyPr>
          <a:lstStyle/>
          <a:p>
            <a:pPr algn="ctr"/>
            <a:r>
              <a:rPr lang="fr-CH" sz="4400" noProof="0">
                <a:solidFill>
                  <a:srgbClr val="FF0000"/>
                </a:solidFill>
              </a:rPr>
              <a:t>Merci de votre attention</a:t>
            </a:r>
          </a:p>
        </p:txBody>
      </p:sp>
      <p:sp>
        <p:nvSpPr>
          <p:cNvPr id="11" name="Textfeld 10">
            <a:extLst>
              <a:ext uri="{FF2B5EF4-FFF2-40B4-BE49-F238E27FC236}">
                <a16:creationId xmlns:a16="http://schemas.microsoft.com/office/drawing/2014/main" id="{190B217A-9AB2-B71D-3178-0F32872E85BF}"/>
              </a:ext>
            </a:extLst>
          </p:cNvPr>
          <p:cNvSpPr txBox="1"/>
          <p:nvPr/>
        </p:nvSpPr>
        <p:spPr>
          <a:xfrm>
            <a:off x="3019698" y="6028822"/>
            <a:ext cx="3118098" cy="369332"/>
          </a:xfrm>
          <a:prstGeom prst="rect">
            <a:avLst/>
          </a:prstGeom>
          <a:noFill/>
        </p:spPr>
        <p:txBody>
          <a:bodyPr wrap="none" rtlCol="0">
            <a:spAutoFit/>
          </a:bodyPr>
          <a:lstStyle/>
          <a:p>
            <a:pPr algn="ctr"/>
            <a:r>
              <a:rPr lang="fr-CH" noProof="0">
                <a:solidFill>
                  <a:srgbClr val="FF0000"/>
                </a:solidFill>
              </a:rPr>
              <a:t>Ensemble, nous sommes forts !</a:t>
            </a:r>
          </a:p>
        </p:txBody>
      </p:sp>
    </p:spTree>
    <p:extLst>
      <p:ext uri="{BB962C8B-B14F-4D97-AF65-F5344CB8AC3E}">
        <p14:creationId xmlns:p14="http://schemas.microsoft.com/office/powerpoint/2010/main" val="316062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latin typeface="Arial Black" panose="020B0A04020102020204" pitchFamily="34" charset="0"/>
              </a:rPr>
              <a:t>Login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CaniPro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6</a:t>
            </a:fld>
            <a:endParaRPr lang="fr-CH" noProof="0"/>
          </a:p>
        </p:txBody>
      </p:sp>
      <p:pic>
        <p:nvPicPr>
          <p:cNvPr id="9" name="Inhaltsplatzhalter 8">
            <a:extLst>
              <a:ext uri="{FF2B5EF4-FFF2-40B4-BE49-F238E27FC236}">
                <a16:creationId xmlns:a16="http://schemas.microsoft.com/office/drawing/2014/main" id="{4501F547-71ED-4103-B0F8-D4016B4E3A5F}"/>
              </a:ext>
            </a:extLst>
          </p:cNvPr>
          <p:cNvPicPr>
            <a:picLocks noGrp="1" noChangeAspect="1"/>
          </p:cNvPicPr>
          <p:nvPr>
            <p:ph idx="1"/>
          </p:nvPr>
        </p:nvPicPr>
        <p:blipFill>
          <a:blip r:embed="rId2"/>
          <a:stretch>
            <a:fillRect/>
          </a:stretch>
        </p:blipFill>
        <p:spPr>
          <a:xfrm>
            <a:off x="1566862" y="1695450"/>
            <a:ext cx="6010275" cy="4629150"/>
          </a:xfrm>
          <a:prstGeom prst="rect">
            <a:avLst/>
          </a:prstGeom>
        </p:spPr>
      </p:pic>
    </p:spTree>
    <p:extLst>
      <p:ext uri="{BB962C8B-B14F-4D97-AF65-F5344CB8AC3E}">
        <p14:creationId xmlns:p14="http://schemas.microsoft.com/office/powerpoint/2010/main" val="229737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latin typeface="Arial Black" panose="020B0A04020102020204" pitchFamily="34" charset="0"/>
              </a:rPr>
              <a:t>Image de base</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CaniPro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7</a:t>
            </a:fld>
            <a:endParaRPr lang="fr-CH" noProof="0"/>
          </a:p>
        </p:txBody>
      </p:sp>
      <p:pic>
        <p:nvPicPr>
          <p:cNvPr id="9" name="Inhaltsplatzhalter 8">
            <a:extLst>
              <a:ext uri="{FF2B5EF4-FFF2-40B4-BE49-F238E27FC236}">
                <a16:creationId xmlns:a16="http://schemas.microsoft.com/office/drawing/2014/main" id="{BCB5A6AB-4312-4C5E-8B40-D32F4996BCB3}"/>
              </a:ext>
            </a:extLst>
          </p:cNvPr>
          <p:cNvPicPr>
            <a:picLocks noGrp="1" noChangeAspect="1"/>
          </p:cNvPicPr>
          <p:nvPr>
            <p:ph idx="1"/>
          </p:nvPr>
        </p:nvPicPr>
        <p:blipFill>
          <a:blip r:embed="rId2"/>
          <a:stretch>
            <a:fillRect/>
          </a:stretch>
        </p:blipFill>
        <p:spPr>
          <a:xfrm>
            <a:off x="253861" y="1939269"/>
            <a:ext cx="8653071" cy="3104118"/>
          </a:xfrm>
          <a:prstGeom prst="rect">
            <a:avLst/>
          </a:prstGeom>
        </p:spPr>
      </p:pic>
    </p:spTree>
    <p:extLst>
      <p:ext uri="{BB962C8B-B14F-4D97-AF65-F5344CB8AC3E}">
        <p14:creationId xmlns:p14="http://schemas.microsoft.com/office/powerpoint/2010/main" val="3256556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dirty="0">
                <a:latin typeface="Arial Black" panose="020B0A04020102020204" pitchFamily="34" charset="0"/>
              </a:rPr>
              <a:t>2 actions</a:t>
            </a:r>
            <a:endParaRPr lang="fr-CH" noProof="0" dirty="0">
              <a:latin typeface="Arial Black" panose="020B0A04020102020204" pitchFamily="34" charset="0"/>
            </a:endParaRP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CaniPro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8</a:t>
            </a:fld>
            <a:endParaRPr lang="fr-CH" noProof="0"/>
          </a:p>
        </p:txBody>
      </p:sp>
      <p:pic>
        <p:nvPicPr>
          <p:cNvPr id="10" name="Inhaltsplatzhalter 9">
            <a:extLst>
              <a:ext uri="{FF2B5EF4-FFF2-40B4-BE49-F238E27FC236}">
                <a16:creationId xmlns:a16="http://schemas.microsoft.com/office/drawing/2014/main" id="{4EF2DAD4-2EF4-48B0-88EA-63FA145BC5B4}"/>
              </a:ext>
            </a:extLst>
          </p:cNvPr>
          <p:cNvPicPr>
            <a:picLocks noGrp="1" noChangeAspect="1"/>
          </p:cNvPicPr>
          <p:nvPr>
            <p:ph idx="1"/>
          </p:nvPr>
        </p:nvPicPr>
        <p:blipFill>
          <a:blip r:embed="rId2"/>
          <a:stretch>
            <a:fillRect/>
          </a:stretch>
        </p:blipFill>
        <p:spPr>
          <a:xfrm>
            <a:off x="801083" y="1720515"/>
            <a:ext cx="4813310" cy="1846774"/>
          </a:xfrm>
          <a:prstGeom prst="rect">
            <a:avLst/>
          </a:prstGeom>
        </p:spPr>
      </p:pic>
      <p:pic>
        <p:nvPicPr>
          <p:cNvPr id="11" name="Grafik 10">
            <a:extLst>
              <a:ext uri="{FF2B5EF4-FFF2-40B4-BE49-F238E27FC236}">
                <a16:creationId xmlns:a16="http://schemas.microsoft.com/office/drawing/2014/main" id="{FB07E47B-E56C-4189-A61A-A2DFEC842054}"/>
              </a:ext>
            </a:extLst>
          </p:cNvPr>
          <p:cNvPicPr>
            <a:picLocks noChangeAspect="1"/>
          </p:cNvPicPr>
          <p:nvPr/>
        </p:nvPicPr>
        <p:blipFill>
          <a:blip r:embed="rId3"/>
          <a:stretch>
            <a:fillRect/>
          </a:stretch>
        </p:blipFill>
        <p:spPr>
          <a:xfrm>
            <a:off x="1428750" y="3995742"/>
            <a:ext cx="2444708" cy="1688738"/>
          </a:xfrm>
          <a:prstGeom prst="rect">
            <a:avLst/>
          </a:prstGeom>
        </p:spPr>
      </p:pic>
      <p:pic>
        <p:nvPicPr>
          <p:cNvPr id="12" name="Grafik 11">
            <a:extLst>
              <a:ext uri="{FF2B5EF4-FFF2-40B4-BE49-F238E27FC236}">
                <a16:creationId xmlns:a16="http://schemas.microsoft.com/office/drawing/2014/main" id="{B947629F-450D-4E45-9ED3-743855E30B06}"/>
              </a:ext>
            </a:extLst>
          </p:cNvPr>
          <p:cNvPicPr>
            <a:picLocks noChangeAspect="1"/>
          </p:cNvPicPr>
          <p:nvPr/>
        </p:nvPicPr>
        <p:blipFill>
          <a:blip r:embed="rId4"/>
          <a:stretch>
            <a:fillRect/>
          </a:stretch>
        </p:blipFill>
        <p:spPr>
          <a:xfrm>
            <a:off x="4690398" y="3854182"/>
            <a:ext cx="3889585" cy="2420322"/>
          </a:xfrm>
          <a:prstGeom prst="rect">
            <a:avLst/>
          </a:prstGeom>
        </p:spPr>
      </p:pic>
      <p:sp>
        <p:nvSpPr>
          <p:cNvPr id="13" name="Pfeil: nach rechts 12">
            <a:extLst>
              <a:ext uri="{FF2B5EF4-FFF2-40B4-BE49-F238E27FC236}">
                <a16:creationId xmlns:a16="http://schemas.microsoft.com/office/drawing/2014/main" id="{DEDED933-4161-4F08-9117-36A1E8D7DA13}"/>
              </a:ext>
            </a:extLst>
          </p:cNvPr>
          <p:cNvSpPr/>
          <p:nvPr/>
        </p:nvSpPr>
        <p:spPr>
          <a:xfrm>
            <a:off x="4007556" y="4794392"/>
            <a:ext cx="682842" cy="196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8064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fr-CH" noProof="0">
                <a:latin typeface="Arial Black" panose="020B0A04020102020204" pitchFamily="34" charset="0"/>
              </a:rPr>
              <a:t>Inscription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fr-CH" sz="2800" noProof="0"/>
              <a:t>2. CaniPro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fr-CH" noProof="0"/>
              <a:t>21.08.2025</a:t>
            </a:r>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fr-CH" noProof="0"/>
              <a:t>Conférence des présidents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fr-CH" noProof="0" smtClean="0"/>
              <a:pPr/>
              <a:t>9</a:t>
            </a:fld>
            <a:endParaRPr lang="fr-CH" noProof="0"/>
          </a:p>
        </p:txBody>
      </p:sp>
      <p:pic>
        <p:nvPicPr>
          <p:cNvPr id="9" name="Inhaltsplatzhalter 8">
            <a:extLst>
              <a:ext uri="{FF2B5EF4-FFF2-40B4-BE49-F238E27FC236}">
                <a16:creationId xmlns:a16="http://schemas.microsoft.com/office/drawing/2014/main" id="{9760B662-809C-4145-B8E7-07BE5FDC7D71}"/>
              </a:ext>
            </a:extLst>
          </p:cNvPr>
          <p:cNvPicPr>
            <a:picLocks noGrp="1" noChangeAspect="1"/>
          </p:cNvPicPr>
          <p:nvPr>
            <p:ph idx="1"/>
          </p:nvPr>
        </p:nvPicPr>
        <p:blipFill>
          <a:blip r:embed="rId2"/>
          <a:stretch>
            <a:fillRect/>
          </a:stretch>
        </p:blipFill>
        <p:spPr>
          <a:xfrm>
            <a:off x="846239" y="1606424"/>
            <a:ext cx="7507111" cy="4790252"/>
          </a:xfrm>
          <a:prstGeom prst="rect">
            <a:avLst/>
          </a:prstGeom>
        </p:spPr>
      </p:pic>
    </p:spTree>
    <p:extLst>
      <p:ext uri="{BB962C8B-B14F-4D97-AF65-F5344CB8AC3E}">
        <p14:creationId xmlns:p14="http://schemas.microsoft.com/office/powerpoint/2010/main" val="4072750363"/>
      </p:ext>
    </p:extLst>
  </p:cSld>
  <p:clrMapOvr>
    <a:masterClrMapping/>
  </p:clrMapOvr>
</p:sld>
</file>

<file path=ppt/theme/theme1.xml><?xml version="1.0" encoding="utf-8"?>
<a:theme xmlns:a="http://schemas.openxmlformats.org/drawingml/2006/main" name="Inhaltsfoli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3325</Words>
  <Application>Microsoft Office PowerPoint</Application>
  <PresentationFormat>Bildschirmpräsentation (4:3)</PresentationFormat>
  <Paragraphs>509</Paragraphs>
  <Slides>56</Slides>
  <Notes>0</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56</vt:i4>
      </vt:variant>
    </vt:vector>
  </HeadingPairs>
  <TitlesOfParts>
    <vt:vector size="65" baseType="lpstr">
      <vt:lpstr>Arial</vt:lpstr>
      <vt:lpstr>Arial Black</vt:lpstr>
      <vt:lpstr>Calibri</vt:lpstr>
      <vt:lpstr>Century Schoolbook</vt:lpstr>
      <vt:lpstr>Font-Bold</vt:lpstr>
      <vt:lpstr>Font-Regular</vt:lpstr>
      <vt:lpstr>Wingdings</vt:lpstr>
      <vt:lpstr>Inhaltsfolien</vt:lpstr>
      <vt:lpstr>Acrobat Document</vt:lpstr>
      <vt:lpstr>Conférence des présidents 2025</vt:lpstr>
      <vt:lpstr>1. Accueil</vt:lpstr>
      <vt:lpstr>Ordre du jour</vt:lpstr>
      <vt:lpstr>2. Nouveau programme des concours</vt:lpstr>
      <vt:lpstr>2. Nouveau programme des concours</vt:lpstr>
      <vt:lpstr>2. CaniPro</vt:lpstr>
      <vt:lpstr>2. CaniPro</vt:lpstr>
      <vt:lpstr>2. CaniPro</vt:lpstr>
      <vt:lpstr>2. CaniPro</vt:lpstr>
      <vt:lpstr>2. CaniPro</vt:lpstr>
      <vt:lpstr>3. Livres de travail de CTUS</vt:lpstr>
      <vt:lpstr>3. Livres de travail de la CTUS</vt:lpstr>
      <vt:lpstr>3. Livres de travail de la CTUS</vt:lpstr>
      <vt:lpstr>3. Livres de travail de la CTUS</vt:lpstr>
      <vt:lpstr>3. Livres de travail de la CTUS</vt:lpstr>
      <vt:lpstr>3. Livres de travail de la CTUS</vt:lpstr>
      <vt:lpstr>4. Adaptation du concept de travail du mordant sportif </vt:lpstr>
      <vt:lpstr>4. Adaptation du concept du travail de mordant sportif</vt:lpstr>
      <vt:lpstr>4. Adaptation du concept du travail de mordant sportif</vt:lpstr>
      <vt:lpstr>4. Adaptation du concept du travail de mordant sportif</vt:lpstr>
      <vt:lpstr>4. Adaptation du concept du travail de protection sportive</vt:lpstr>
      <vt:lpstr>4. Adaptation du concept du travail de protection sportive</vt:lpstr>
      <vt:lpstr>5. Hommes assistants agréés lors des concours </vt:lpstr>
      <vt:lpstr>5. Hommes assistants agréés lors des concours </vt:lpstr>
      <vt:lpstr>6. Discipline sportive du programme national</vt:lpstr>
      <vt:lpstr>6. Discipline sportives du programme national</vt:lpstr>
      <vt:lpstr>6. Disciplines sportives du programme national</vt:lpstr>
      <vt:lpstr>6. Disciplines sportives du programme national</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7. Recrutement des juges de performance</vt:lpstr>
      <vt:lpstr>8. Évaluation du sondage 2025</vt:lpstr>
      <vt:lpstr>8. Évaluation du sondage 2025</vt:lpstr>
      <vt:lpstr>8. Évaluation du sondage 2025</vt:lpstr>
      <vt:lpstr>8. Évaluation du sondage 2025</vt:lpstr>
      <vt:lpstr>8. Évaluation du sondage 2025</vt:lpstr>
      <vt:lpstr>8. Évaluation du sondage 2025</vt:lpstr>
      <vt:lpstr>8. Évaluation du sondage 2025</vt:lpstr>
      <vt:lpstr>8. Évaluation du sondage 2025</vt:lpstr>
      <vt:lpstr>8. Évaluation du sondage 2025</vt:lpstr>
      <vt:lpstr>9. Projets</vt:lpstr>
      <vt:lpstr>9. Projets</vt:lpstr>
      <vt:lpstr>9. Projets</vt:lpstr>
      <vt:lpstr>9. Projets</vt:lpstr>
      <vt:lpstr>10. Divers / Sondage</vt:lpstr>
      <vt:lpstr>10. Divers / Sondage</vt:lpstr>
      <vt:lpstr>10. Divers / Sondage</vt:lpstr>
      <vt:lpstr>11. Remerciements et conclusion</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Michel Marc EZV</dc:creator>
  <cp:lastModifiedBy>Mike Greub</cp:lastModifiedBy>
  <cp:revision>34</cp:revision>
  <cp:lastPrinted>2025-08-06T15:08:48Z</cp:lastPrinted>
  <dcterms:created xsi:type="dcterms:W3CDTF">2017-07-13T05:41:58Z</dcterms:created>
  <dcterms:modified xsi:type="dcterms:W3CDTF">2025-08-08T08:36:44Z</dcterms:modified>
</cp:coreProperties>
</file>